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87" r:id="rId9"/>
    <p:sldId id="288" r:id="rId10"/>
    <p:sldId id="301" r:id="rId11"/>
    <p:sldId id="289" r:id="rId12"/>
    <p:sldId id="290" r:id="rId13"/>
    <p:sldId id="291" r:id="rId14"/>
    <p:sldId id="264" r:id="rId15"/>
    <p:sldId id="284" r:id="rId16"/>
    <p:sldId id="278" r:id="rId17"/>
    <p:sldId id="280" r:id="rId18"/>
    <p:sldId id="281" r:id="rId19"/>
    <p:sldId id="283" r:id="rId20"/>
    <p:sldId id="282" r:id="rId21"/>
    <p:sldId id="285" r:id="rId22"/>
    <p:sldId id="286" r:id="rId23"/>
    <p:sldId id="295" r:id="rId24"/>
    <p:sldId id="279" r:id="rId25"/>
    <p:sldId id="299" r:id="rId26"/>
    <p:sldId id="300" r:id="rId27"/>
    <p:sldId id="269" r:id="rId28"/>
    <p:sldId id="296" r:id="rId29"/>
    <p:sldId id="297" r:id="rId30"/>
    <p:sldId id="298" r:id="rId31"/>
    <p:sldId id="292" r:id="rId32"/>
    <p:sldId id="294" r:id="rId33"/>
    <p:sldId id="277" r:id="rId34"/>
    <p:sldId id="275" r:id="rId35"/>
    <p:sldId id="276" r:id="rId36"/>
  </p:sldIdLst>
  <p:sldSz cx="18288000" cy="10287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(MS) Light" panose="020B0600000101010101" charset="0"/>
      <p:regular r:id="rId41"/>
    </p:embeddedFont>
    <p:embeddedFont>
      <p:font typeface="Coco Gothic SmallCaps" panose="020B0600000101010101" charset="0"/>
      <p:regular r:id="rId42"/>
    </p:embeddedFont>
    <p:embeddedFont>
      <p:font typeface="Calibri (MS)" panose="020B0600000101010101" charset="0"/>
      <p:regular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Calibri (MS) Bold" panose="020B0600000101010101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991" autoAdjust="0"/>
  </p:normalViewPr>
  <p:slideViewPr>
    <p:cSldViewPr>
      <p:cViewPr varScale="1">
        <p:scale>
          <a:sx n="49" d="100"/>
          <a:sy n="49" d="100"/>
        </p:scale>
        <p:origin x="60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575" y="7287073"/>
            <a:ext cx="18288000" cy="2955477"/>
            <a:chOff x="0" y="0"/>
            <a:chExt cx="4816593" cy="7783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78397"/>
            </a:xfrm>
            <a:custGeom>
              <a:avLst/>
              <a:gdLst/>
              <a:ahLst/>
              <a:cxnLst/>
              <a:rect l="l" t="t" r="r" b="b"/>
              <a:pathLst>
                <a:path w="4816592" h="778397">
                  <a:moveTo>
                    <a:pt x="0" y="0"/>
                  </a:moveTo>
                  <a:lnTo>
                    <a:pt x="4816592" y="0"/>
                  </a:lnTo>
                  <a:lnTo>
                    <a:pt x="4816592" y="778397"/>
                  </a:lnTo>
                  <a:lnTo>
                    <a:pt x="0" y="778397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16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44000" y="8585200"/>
            <a:ext cx="8115300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FFF5E9"/>
                </a:solidFill>
                <a:ea typeface="Calibri (MS) Bold"/>
              </a:rPr>
              <a:t>안위재 이유탁 신선호 신중하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3829" y="4677114"/>
            <a:ext cx="790874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3538A"/>
                </a:solidFill>
                <a:latin typeface="Coco Gothic SmallCaps"/>
                <a:ea typeface="Coco Gothic SmallCaps"/>
              </a:rPr>
              <a:t>C# 프로그래밍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8314" y="49943"/>
            <a:ext cx="13562486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 err="1">
                <a:solidFill>
                  <a:schemeClr val="tx2"/>
                </a:solidFill>
                <a:ea typeface="Calibri (MS) Bold"/>
              </a:rPr>
              <a:t>배터리팩</a:t>
            </a:r>
            <a:r>
              <a:rPr lang="en-US" sz="12500" dirty="0">
                <a:solidFill>
                  <a:schemeClr val="tx2"/>
                </a:solidFill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ea typeface="Calibri (MS) Bold"/>
              </a:rPr>
              <a:t>품질</a:t>
            </a:r>
            <a:r>
              <a:rPr lang="en-US" sz="12500" dirty="0">
                <a:solidFill>
                  <a:schemeClr val="tx2"/>
                </a:solidFill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ea typeface="Calibri (MS) Bold"/>
              </a:rPr>
              <a:t>관리</a:t>
            </a:r>
            <a:r>
              <a:rPr lang="en-US" sz="12500" dirty="0">
                <a:solidFill>
                  <a:schemeClr val="tx2"/>
                </a:solidFill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ea typeface="Calibri (MS) Bold"/>
              </a:rPr>
              <a:t>프로그램</a:t>
            </a:r>
            <a:endParaRPr lang="en-US" sz="12500" dirty="0">
              <a:solidFill>
                <a:schemeClr val="tx2"/>
              </a:solidFill>
              <a:ea typeface="Calibri (MS)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4617578" y="126663"/>
            <a:ext cx="92584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 err="1" smtClean="0">
                <a:solidFill>
                  <a:schemeClr val="tx2"/>
                </a:solidFill>
                <a:latin typeface="Calibri (MS) Bold"/>
                <a:ea typeface="Calibri (MS) Bold"/>
              </a:rPr>
              <a:t>Winform</a:t>
            </a:r>
            <a:r>
              <a:rPr lang="ko-KR" altLang="en-US" sz="12500" dirty="0" smtClean="0">
                <a:solidFill>
                  <a:schemeClr val="tx2"/>
                </a:solidFill>
                <a:latin typeface="Calibri (MS) Bold"/>
                <a:ea typeface="Calibri (MS) Bold"/>
              </a:rPr>
              <a:t>구성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628900"/>
            <a:ext cx="5495925" cy="38826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067290"/>
            <a:ext cx="7239000" cy="79629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52600" y="3162300"/>
            <a:ext cx="5495925" cy="3200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7248525" y="4533900"/>
            <a:ext cx="113347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24838" y="6896100"/>
            <a:ext cx="3905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그리드 뷰를 클릭하면 보고서 폼이 등장합니다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문제가 있는 데이터에 대한 보고서를 작성하고 </a:t>
            </a:r>
            <a:r>
              <a:rPr lang="en-US" altLang="ko-KR" sz="2000" b="1" dirty="0" smtClean="0"/>
              <a:t>txt</a:t>
            </a:r>
            <a:r>
              <a:rPr lang="ko-KR" altLang="en-US" sz="2000" b="1" dirty="0" smtClean="0"/>
              <a:t>파일로 저장합니다</a:t>
            </a:r>
            <a:r>
              <a:rPr lang="en-US" altLang="ko-KR" sz="2000" b="1" dirty="0" smtClean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4290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023473"/>
            <a:ext cx="12268200" cy="755932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439400" y="3543300"/>
            <a:ext cx="15240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5"/>
          <p:cNvSpPr txBox="1"/>
          <p:nvPr/>
        </p:nvSpPr>
        <p:spPr>
          <a:xfrm>
            <a:off x="4617578" y="126663"/>
            <a:ext cx="92584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 err="1" smtClean="0">
                <a:solidFill>
                  <a:schemeClr val="tx2"/>
                </a:solidFill>
                <a:latin typeface="Calibri (MS) Bold"/>
                <a:ea typeface="Calibri (MS) Bold"/>
              </a:rPr>
              <a:t>Winform</a:t>
            </a:r>
            <a:r>
              <a:rPr lang="ko-KR" altLang="en-US" sz="12500" dirty="0" smtClean="0">
                <a:solidFill>
                  <a:schemeClr val="tx2"/>
                </a:solidFill>
                <a:latin typeface="Calibri (MS) Bold"/>
                <a:ea typeface="Calibri (MS) Bold"/>
              </a:rPr>
              <a:t>구성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457200" y="750321"/>
            <a:ext cx="15659100" cy="8813508"/>
            <a:chOff x="457200" y="750321"/>
            <a:chExt cx="15659100" cy="881350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3100" y="1972160"/>
              <a:ext cx="14173200" cy="7591669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2133600" y="3009900"/>
              <a:ext cx="2514600" cy="304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48200" y="3009900"/>
              <a:ext cx="1295400" cy="304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2133600" y="6170234"/>
              <a:ext cx="13792200" cy="3164266"/>
              <a:chOff x="2133600" y="6170234"/>
              <a:chExt cx="13792200" cy="3164266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2133600" y="6170234"/>
                <a:ext cx="13792200" cy="316426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651334" y="7301510"/>
                <a:ext cx="4397666" cy="923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ko-KR" sz="5400" b="1" dirty="0" smtClean="0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LINE, BAR</a:t>
                </a:r>
                <a:r>
                  <a:rPr lang="ko-KR" altLang="en-US" sz="5400" b="1" dirty="0" smtClean="0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차트</a:t>
                </a:r>
                <a:endParaRPr lang="en-US" altLang="ko-KR" sz="5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endParaRPr>
              </a:p>
            </p:txBody>
          </p:sp>
        </p:grpSp>
        <p:cxnSp>
          <p:nvCxnSpPr>
            <p:cNvPr id="24" name="직선 화살표 연결선 23"/>
            <p:cNvCxnSpPr/>
            <p:nvPr/>
          </p:nvCxnSpPr>
          <p:spPr>
            <a:xfrm>
              <a:off x="1943100" y="1742831"/>
              <a:ext cx="1108639" cy="126706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H="1">
              <a:off x="5960780" y="2777439"/>
              <a:ext cx="1735420" cy="38486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 flipH="1">
              <a:off x="4072961" y="4562678"/>
              <a:ext cx="1222939" cy="77526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57200" y="750321"/>
              <a:ext cx="2971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원하는 날짜를 선택하면 해당 날짜의 데이터를 데이터 뷰로 표시합니다</a:t>
              </a:r>
              <a:r>
                <a:rPr lang="en-US" altLang="ko-KR" sz="2000" b="1" dirty="0" smtClean="0"/>
                <a:t>.</a:t>
              </a:r>
              <a:endParaRPr lang="ko-KR" altLang="en-US" sz="20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772400" y="2234239"/>
              <a:ext cx="3962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표시된 자료에서 원하는 </a:t>
              </a:r>
              <a:r>
                <a:rPr lang="en-US" altLang="ko-KR" sz="2000" b="1" dirty="0" err="1" smtClean="0"/>
                <a:t>PageNo</a:t>
              </a:r>
              <a:r>
                <a:rPr lang="ko-KR" altLang="en-US" sz="2000" b="1" dirty="0" smtClean="0"/>
                <a:t>만 골라낼 수 있습니다</a:t>
              </a:r>
              <a:r>
                <a:rPr lang="en-US" altLang="ko-KR" sz="2000" b="1" dirty="0" smtClean="0"/>
                <a:t>.</a:t>
              </a:r>
              <a:endParaRPr lang="ko-KR" altLang="en-US" sz="2000" b="1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133600" y="5388584"/>
              <a:ext cx="2362200" cy="7626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95900" y="4190103"/>
              <a:ext cx="3962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원하는 속성과 </a:t>
              </a:r>
              <a:r>
                <a:rPr lang="en-US" altLang="ko-KR" sz="2000" b="1" dirty="0" err="1" smtClean="0"/>
                <a:t>PageNo</a:t>
              </a:r>
              <a:r>
                <a:rPr lang="ko-KR" altLang="en-US" sz="2000" b="1" dirty="0" smtClean="0"/>
                <a:t>를 선택하면</a:t>
              </a:r>
              <a:endParaRPr lang="en-US" altLang="ko-KR" sz="2000" b="1" dirty="0" smtClean="0"/>
            </a:p>
            <a:p>
              <a:r>
                <a:rPr lang="ko-KR" altLang="en-US" sz="2000" b="1" dirty="0" smtClean="0"/>
                <a:t>해당 데이터를 라인그래프와 막대그래프로 시각화 합니다</a:t>
              </a:r>
              <a:r>
                <a:rPr lang="en-US" altLang="ko-KR" sz="2000" b="1" dirty="0" smtClean="0"/>
                <a:t>.</a:t>
              </a:r>
              <a:endParaRPr lang="ko-KR" altLang="en-US" sz="2000" b="1" dirty="0"/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>
              <a:off x="8001000" y="5205766"/>
              <a:ext cx="383556" cy="88365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663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/>
          <p:cNvSpPr txBox="1"/>
          <p:nvPr/>
        </p:nvSpPr>
        <p:spPr>
          <a:xfrm>
            <a:off x="4617578" y="126663"/>
            <a:ext cx="92584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 err="1" smtClean="0">
                <a:solidFill>
                  <a:schemeClr val="tx2"/>
                </a:solidFill>
                <a:latin typeface="Calibri (MS) Bold"/>
                <a:ea typeface="Calibri (MS) Bold"/>
              </a:rPr>
              <a:t>Winform</a:t>
            </a:r>
            <a:r>
              <a:rPr lang="ko-KR" altLang="en-US" sz="12500" dirty="0" smtClean="0">
                <a:solidFill>
                  <a:schemeClr val="tx2"/>
                </a:solidFill>
                <a:latin typeface="Calibri (MS) Bold"/>
                <a:ea typeface="Calibri (MS) Bold"/>
              </a:rPr>
              <a:t>구성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023473"/>
            <a:ext cx="12268200" cy="755932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1887200" y="3543300"/>
            <a:ext cx="1988868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59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/>
          <p:cNvSpPr txBox="1"/>
          <p:nvPr/>
        </p:nvSpPr>
        <p:spPr>
          <a:xfrm>
            <a:off x="4617578" y="126663"/>
            <a:ext cx="92584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 err="1" smtClean="0">
                <a:solidFill>
                  <a:schemeClr val="tx2"/>
                </a:solidFill>
                <a:latin typeface="Calibri (MS) Bold"/>
                <a:ea typeface="Calibri (MS) Bold"/>
              </a:rPr>
              <a:t>Winform</a:t>
            </a:r>
            <a:r>
              <a:rPr lang="ko-KR" altLang="en-US" sz="12500" dirty="0" smtClean="0">
                <a:solidFill>
                  <a:schemeClr val="tx2"/>
                </a:solidFill>
                <a:latin typeface="Calibri (MS) Bold"/>
                <a:ea typeface="Calibri (MS) Bold"/>
              </a:rPr>
              <a:t>구성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807" y="1864162"/>
            <a:ext cx="11684984" cy="674608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2" y="4071558"/>
            <a:ext cx="10137385" cy="569891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388952" y="2588505"/>
            <a:ext cx="863108" cy="269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5134947" y="2627148"/>
            <a:ext cx="1302468" cy="9615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860939" y="3681521"/>
            <a:ext cx="1955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DB</a:t>
            </a:r>
            <a:r>
              <a:rPr lang="ko-KR" altLang="en-US" sz="2000" b="1" dirty="0" smtClean="0"/>
              <a:t>에 바로 저장</a:t>
            </a:r>
            <a:endParaRPr lang="ko-KR" altLang="en-US" sz="2000" b="1" dirty="0"/>
          </a:p>
        </p:txBody>
      </p:sp>
      <p:cxnSp>
        <p:nvCxnSpPr>
          <p:cNvPr id="27" name="직선 화살표 연결선 26"/>
          <p:cNvCxnSpPr>
            <a:stCxn id="30" idx="2"/>
          </p:cNvCxnSpPr>
          <p:nvPr/>
        </p:nvCxnSpPr>
        <p:spPr>
          <a:xfrm flipH="1">
            <a:off x="3315111" y="2879095"/>
            <a:ext cx="575684" cy="1192463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75958" y="1863432"/>
            <a:ext cx="3029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열기 버튼을 누르면 파일 탐색기를 열어 원하는 자료를 찾을 수 있습니다</a:t>
            </a:r>
            <a:r>
              <a:rPr lang="en-US" altLang="ko-KR" sz="2000" b="1" dirty="0" smtClean="0"/>
              <a:t>.</a:t>
            </a:r>
            <a:r>
              <a:rPr lang="ko-KR" altLang="en-US" sz="2000" b="1" dirty="0" smtClean="0"/>
              <a:t> </a:t>
            </a:r>
            <a:endParaRPr lang="ko-KR" altLang="en-US" sz="2000" b="1" dirty="0"/>
          </a:p>
        </p:txBody>
      </p:sp>
      <p:cxnSp>
        <p:nvCxnSpPr>
          <p:cNvPr id="31" name="직선 화살표 연결선 30"/>
          <p:cNvCxnSpPr/>
          <p:nvPr/>
        </p:nvCxnSpPr>
        <p:spPr>
          <a:xfrm flipH="1" flipV="1">
            <a:off x="8245449" y="2858092"/>
            <a:ext cx="593111" cy="763718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4401801" y="3903481"/>
            <a:ext cx="3138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불러온 자료를 데이터 그리드 뷰에 출력합니다</a:t>
            </a:r>
            <a:r>
              <a:rPr lang="en-US" altLang="ko-KR" sz="2000" b="1" dirty="0" smtClean="0"/>
              <a:t>.</a:t>
            </a:r>
            <a:endParaRPr lang="ko-KR" altLang="en-US" sz="2000" b="1" dirty="0"/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16623384" y="2884671"/>
            <a:ext cx="635916" cy="101881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447399" y="4032503"/>
            <a:ext cx="1955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DB</a:t>
            </a:r>
            <a:r>
              <a:rPr lang="ko-KR" altLang="en-US" sz="2000" b="1" dirty="0" smtClean="0"/>
              <a:t>에 바로 저장</a:t>
            </a:r>
            <a:endParaRPr lang="ko-KR" altLang="en-US" sz="2000" b="1" dirty="0"/>
          </a:p>
        </p:txBody>
      </p:sp>
      <p:sp>
        <p:nvSpPr>
          <p:cNvPr id="38" name="직사각형 37"/>
          <p:cNvSpPr/>
          <p:nvPr/>
        </p:nvSpPr>
        <p:spPr>
          <a:xfrm>
            <a:off x="7321691" y="2588505"/>
            <a:ext cx="863108" cy="269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6941342" y="2577660"/>
            <a:ext cx="863108" cy="269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8610600" y="9418073"/>
            <a:ext cx="906796" cy="270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345264" y="2324100"/>
            <a:ext cx="11459186" cy="254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11104776" y="2577660"/>
            <a:ext cx="732905" cy="3016294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724596" y="5695426"/>
            <a:ext cx="3493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열기를 누르면 데이터 경로가 </a:t>
            </a:r>
            <a:endParaRPr lang="en-US" altLang="ko-KR" sz="2000" b="1" dirty="0" smtClean="0"/>
          </a:p>
          <a:p>
            <a:r>
              <a:rPr lang="ko-KR" altLang="en-US" sz="2000" b="1" dirty="0" smtClean="0"/>
              <a:t>텍스트박스에 입력됩니다</a:t>
            </a:r>
            <a:r>
              <a:rPr lang="en-US" altLang="ko-KR" sz="2000" b="1" dirty="0" smtClean="0"/>
              <a:t>.</a:t>
            </a:r>
            <a:endParaRPr lang="ko-KR" altLang="en-US" sz="2000" b="1" dirty="0"/>
          </a:p>
        </p:txBody>
      </p:sp>
      <p:cxnSp>
        <p:nvCxnSpPr>
          <p:cNvPr id="48" name="직선 화살표 연결선 47"/>
          <p:cNvCxnSpPr/>
          <p:nvPr/>
        </p:nvCxnSpPr>
        <p:spPr>
          <a:xfrm flipH="1">
            <a:off x="9063998" y="6403312"/>
            <a:ext cx="1877301" cy="3014761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06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00001" y="2171700"/>
            <a:ext cx="8079452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코드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01" y="3075171"/>
            <a:ext cx="11272999" cy="69471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0" y="6972300"/>
            <a:ext cx="3004457" cy="1143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800" y="8371635"/>
            <a:ext cx="2219325" cy="156258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3258800" y="6972300"/>
            <a:ext cx="3004457" cy="1143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3258800" y="8423251"/>
            <a:ext cx="2219325" cy="15109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1" idx="1"/>
          </p:cNvCxnSpPr>
          <p:nvPr/>
        </p:nvCxnSpPr>
        <p:spPr>
          <a:xfrm flipH="1" flipV="1">
            <a:off x="7239000" y="7124700"/>
            <a:ext cx="6019800" cy="4191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12" idx="1"/>
          </p:cNvCxnSpPr>
          <p:nvPr/>
        </p:nvCxnSpPr>
        <p:spPr>
          <a:xfrm>
            <a:off x="7924800" y="8371636"/>
            <a:ext cx="5334000" cy="8071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077825" y="3892862"/>
            <a:ext cx="4114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데이터베이스에 날짜를 </a:t>
            </a:r>
            <a:r>
              <a:rPr lang="ko-KR" altLang="en-US" sz="2800" dirty="0" err="1" smtClean="0"/>
              <a:t>저장할때</a:t>
            </a:r>
            <a:r>
              <a:rPr lang="ko-KR" altLang="en-US" sz="2800" dirty="0" smtClean="0"/>
              <a:t> 시간을 제외하고 저장하기 위해 문자열을 </a:t>
            </a:r>
            <a:r>
              <a:rPr lang="ko-KR" altLang="en-US" sz="2800" dirty="0" err="1" smtClean="0"/>
              <a:t>차례로읽어</a:t>
            </a:r>
            <a:r>
              <a:rPr lang="ko-KR" altLang="en-US" sz="2800" dirty="0" smtClean="0"/>
              <a:t> 뒷자리를 제외한 후 데이터 저장</a:t>
            </a:r>
            <a:endParaRPr lang="ko-KR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16" y="2713156"/>
            <a:ext cx="4788090" cy="33083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8"/>
          <a:stretch/>
        </p:blipFill>
        <p:spPr>
          <a:xfrm>
            <a:off x="427016" y="6008810"/>
            <a:ext cx="4788090" cy="27904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273" y="2628900"/>
            <a:ext cx="8888065" cy="466790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327" y="2875192"/>
            <a:ext cx="4182727" cy="235665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2898" y="7768054"/>
            <a:ext cx="9810750" cy="15621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147327" y="2853914"/>
            <a:ext cx="4182727" cy="23779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3157706" y="4909804"/>
            <a:ext cx="5334000" cy="2254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942898" y="7768054"/>
            <a:ext cx="8739808" cy="3009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148306" y="5424165"/>
            <a:ext cx="3581400" cy="23226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12835106" y="6578326"/>
            <a:ext cx="304800" cy="22208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044161" y="7831690"/>
            <a:ext cx="3830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CSV</a:t>
            </a:r>
            <a:r>
              <a:rPr lang="ko-KR" altLang="en-US" sz="2800" dirty="0" smtClean="0"/>
              <a:t>파일 데이터를 읽어 </a:t>
            </a:r>
            <a:r>
              <a:rPr lang="ko-KR" altLang="en-US" sz="2800" dirty="0" err="1" smtClean="0"/>
              <a:t>올때도</a:t>
            </a:r>
            <a:r>
              <a:rPr lang="ko-KR" altLang="en-US" sz="2800" dirty="0" smtClean="0"/>
              <a:t> 마찬가지로 날짜만 보이게 함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2052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95400" y="2171700"/>
            <a:ext cx="8079452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코드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91" y="3174608"/>
            <a:ext cx="13896109" cy="38589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990" y="7159350"/>
            <a:ext cx="4783009" cy="215330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93990" y="7210215"/>
            <a:ext cx="4783009" cy="21024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0"/>
          </p:cNvCxnSpPr>
          <p:nvPr/>
        </p:nvCxnSpPr>
        <p:spPr>
          <a:xfrm flipH="1" flipV="1">
            <a:off x="8172355" y="6210666"/>
            <a:ext cx="513140" cy="9995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087600" y="3384203"/>
            <a:ext cx="3276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Distinct</a:t>
            </a:r>
            <a:r>
              <a:rPr lang="ko-KR" altLang="en-US" sz="2800" dirty="0" smtClean="0"/>
              <a:t>로 </a:t>
            </a:r>
            <a:r>
              <a:rPr lang="en-US" altLang="ko-KR" sz="2800" dirty="0" smtClean="0"/>
              <a:t>DB</a:t>
            </a:r>
            <a:r>
              <a:rPr lang="ko-KR" altLang="en-US" sz="2800" dirty="0" smtClean="0"/>
              <a:t>에 있는 중복 데이터들을 제거한 후 </a:t>
            </a:r>
            <a:r>
              <a:rPr lang="ko-KR" altLang="en-US" sz="2800" dirty="0" err="1" smtClean="0"/>
              <a:t>콤보박스에</a:t>
            </a:r>
            <a:r>
              <a:rPr lang="ko-KR" altLang="en-US" sz="2800" dirty="0" smtClean="0"/>
              <a:t> 추가</a:t>
            </a:r>
            <a:endParaRPr lang="ko-KR" altLang="en-US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6293990" y="4076701"/>
            <a:ext cx="871741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12333" y="7810500"/>
            <a:ext cx="48475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전체 데이터를 </a:t>
            </a:r>
            <a:r>
              <a:rPr lang="ko-KR" altLang="en-US" sz="2800" dirty="0" err="1" smtClean="0"/>
              <a:t>보기위해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콤보박스에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All</a:t>
            </a:r>
            <a:r>
              <a:rPr lang="ko-KR" altLang="en-US" sz="2800" dirty="0" smtClean="0"/>
              <a:t>을 추가하고 나머지 날짜는 </a:t>
            </a:r>
            <a:r>
              <a:rPr lang="en-US" altLang="ko-KR" sz="2800" dirty="0" smtClean="0"/>
              <a:t>DB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읽어옴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1151" y="5836860"/>
            <a:ext cx="1905000" cy="28501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6029"/>
          <a:stretch/>
        </p:blipFill>
        <p:spPr>
          <a:xfrm>
            <a:off x="15650304" y="5841118"/>
            <a:ext cx="1905000" cy="2867025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stCxn id="2" idx="3"/>
            <a:endCxn id="20" idx="1"/>
          </p:cNvCxnSpPr>
          <p:nvPr/>
        </p:nvCxnSpPr>
        <p:spPr>
          <a:xfrm flipV="1">
            <a:off x="14316151" y="7243134"/>
            <a:ext cx="1334152" cy="187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2411152" y="5836860"/>
            <a:ext cx="1905000" cy="28501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5650303" y="5818076"/>
            <a:ext cx="1905000" cy="28501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6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95400" y="2171700"/>
            <a:ext cx="8079452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코드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cxnSp>
        <p:nvCxnSpPr>
          <p:cNvPr id="11" name="직선 화살표 연결선 10"/>
          <p:cNvCxnSpPr>
            <a:stCxn id="10" idx="0"/>
          </p:cNvCxnSpPr>
          <p:nvPr/>
        </p:nvCxnSpPr>
        <p:spPr>
          <a:xfrm flipH="1" flipV="1">
            <a:off x="5334000" y="6565706"/>
            <a:ext cx="1126" cy="6040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31" y="2958642"/>
            <a:ext cx="8817269" cy="360706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321" y="2023025"/>
            <a:ext cx="7812738" cy="489073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907" y="7169721"/>
            <a:ext cx="4414437" cy="24638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127907" y="7169721"/>
            <a:ext cx="4414437" cy="23965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1533" y="7425983"/>
            <a:ext cx="2500313" cy="2140268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stCxn id="22" idx="0"/>
            <a:endCxn id="14" idx="2"/>
          </p:cNvCxnSpPr>
          <p:nvPr/>
        </p:nvCxnSpPr>
        <p:spPr>
          <a:xfrm flipV="1">
            <a:off x="13411690" y="6913758"/>
            <a:ext cx="0" cy="5122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2161533" y="7425983"/>
            <a:ext cx="2500313" cy="21402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56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78" y="1972160"/>
            <a:ext cx="16761175" cy="81946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329" y="6972300"/>
            <a:ext cx="11459371" cy="245854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825329" y="6984999"/>
            <a:ext cx="11472071" cy="24458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23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639800" y="27813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076926"/>
            <a:ext cx="13944600" cy="78846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935" y="6852866"/>
            <a:ext cx="11472071" cy="240543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427936" y="6832599"/>
            <a:ext cx="11472071" cy="24458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11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144000" y="5347723"/>
            <a:ext cx="7619048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13538A"/>
                </a:solidFill>
                <a:latin typeface="Calibri (MS) Bold"/>
                <a:ea typeface="Calibri (MS) Bold"/>
              </a:rPr>
              <a:t>3) 프로젝트 수행 절차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51552" y="4134873"/>
            <a:ext cx="7619944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13538A"/>
                </a:solidFill>
                <a:latin typeface="Calibri (MS) Bold"/>
                <a:ea typeface="Calibri (MS) Bold"/>
              </a:rPr>
              <a:t>2) 팀 구성 및 역할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22" y="2918791"/>
            <a:ext cx="7619026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13538A"/>
                </a:solidFill>
                <a:latin typeface="Calibri (MS) Bold"/>
                <a:ea typeface="Calibri (MS) Bold"/>
              </a:rPr>
              <a:t>1) 프로젝트 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6560573"/>
            <a:ext cx="7618131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13538A"/>
                </a:solidFill>
                <a:latin typeface="Calibri (MS) Bold"/>
                <a:ea typeface="Calibri (MS) Bold"/>
              </a:rPr>
              <a:t>4) 프로젝트 수행 결과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3963" y="130732"/>
            <a:ext cx="401652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 err="1">
                <a:solidFill>
                  <a:schemeClr val="tx2"/>
                </a:solidFill>
                <a:ea typeface="Calibri (MS) Bold"/>
              </a:rPr>
              <a:t>목차</a:t>
            </a:r>
            <a:endParaRPr lang="en-US" sz="12500" dirty="0">
              <a:solidFill>
                <a:schemeClr val="tx2"/>
              </a:solidFill>
              <a:ea typeface="Calibri (MS)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53365" y="7773423"/>
            <a:ext cx="7618131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13538A"/>
                </a:solidFill>
                <a:latin typeface="Calibri (MS) Bold"/>
                <a:ea typeface="Calibri (MS) Bold"/>
              </a:rPr>
              <a:t>5) 자체 평가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621" y="2265526"/>
            <a:ext cx="12669779" cy="76686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639800" y="27813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5600700"/>
            <a:ext cx="3657600" cy="403973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353800" y="5600701"/>
            <a:ext cx="3657600" cy="40778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58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87" y="2219007"/>
            <a:ext cx="13879713" cy="731651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218287" y="4655574"/>
            <a:ext cx="5486400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980287" y="7627374"/>
            <a:ext cx="6945513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580487" y="5347595"/>
            <a:ext cx="3821313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bg1"/>
                </a:solidFill>
              </a:rPr>
              <a:t>RealPower</a:t>
            </a:r>
            <a:r>
              <a:rPr lang="en-US" altLang="ko-KR" sz="2800" dirty="0" smtClean="0">
                <a:solidFill>
                  <a:schemeClr val="bg1"/>
                </a:solidFill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</a:rPr>
              <a:t>출력</a:t>
            </a:r>
            <a:r>
              <a:rPr lang="en-US" altLang="ko-KR" sz="2800" dirty="0" smtClean="0">
                <a:solidFill>
                  <a:schemeClr val="bg1"/>
                </a:solidFill>
              </a:rPr>
              <a:t>)</a:t>
            </a:r>
            <a:r>
              <a:rPr lang="ko-KR" altLang="en-US" sz="2800" dirty="0" smtClean="0">
                <a:solidFill>
                  <a:schemeClr val="bg1"/>
                </a:solidFill>
              </a:rPr>
              <a:t>의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정상범위와</a:t>
            </a:r>
            <a:r>
              <a:rPr lang="ko-KR" altLang="en-US" sz="2800" dirty="0" smtClean="0">
                <a:solidFill>
                  <a:schemeClr val="bg1"/>
                </a:solidFill>
              </a:rPr>
              <a:t> 그렇지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않은것으로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SQL</a:t>
            </a:r>
            <a:r>
              <a:rPr lang="ko-KR" altLang="en-US" sz="2800" dirty="0" smtClean="0">
                <a:solidFill>
                  <a:schemeClr val="bg1"/>
                </a:solidFill>
              </a:rPr>
              <a:t>문 작성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90800" y="6286500"/>
            <a:ext cx="4267200" cy="304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590800" y="9238665"/>
            <a:ext cx="4953000" cy="29686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50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619" y="2007752"/>
            <a:ext cx="8765435" cy="731651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839220" y="4477899"/>
            <a:ext cx="4419600" cy="22574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819" y="2007752"/>
            <a:ext cx="4800600" cy="606136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2449818" y="2007752"/>
            <a:ext cx="4800601" cy="60613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073183" y="7675445"/>
            <a:ext cx="4847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불량품이 있는 경우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파이차트에</a:t>
            </a:r>
            <a:r>
              <a:rPr lang="ko-KR" altLang="en-US" sz="2800" dirty="0" smtClean="0">
                <a:solidFill>
                  <a:schemeClr val="bg1"/>
                </a:solidFill>
              </a:rPr>
              <a:t> 표시되도록 함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449818" y="8239849"/>
            <a:ext cx="48475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양품과 불량품의 비율을 </a:t>
            </a:r>
            <a:r>
              <a:rPr lang="ko-KR" altLang="en-US" sz="2800" dirty="0" err="1" smtClean="0"/>
              <a:t>구하기위해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GoodCount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DefectiveCount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TotalCount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변수를 사용해 계산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8258820" y="5084645"/>
            <a:ext cx="4847580" cy="68579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3288019" y="5770445"/>
            <a:ext cx="1447800" cy="381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63" y="5770445"/>
            <a:ext cx="3095656" cy="392485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02987" y="5770444"/>
            <a:ext cx="3126632" cy="38739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6200" y="5001280"/>
            <a:ext cx="4847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불량품이 없는 경우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77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135124"/>
            <a:ext cx="9753600" cy="78264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692259" y="5865525"/>
            <a:ext cx="4847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2"/>
                </a:solidFill>
              </a:rPr>
              <a:t>양품</a:t>
            </a:r>
            <a:r>
              <a:rPr lang="ko-KR" altLang="en-US" sz="2800" dirty="0" smtClean="0"/>
              <a:t>은 선 그래프</a:t>
            </a:r>
            <a:endParaRPr lang="en-US" altLang="ko-KR" sz="2800" dirty="0" smtClean="0"/>
          </a:p>
          <a:p>
            <a:r>
              <a:rPr lang="ko-KR" altLang="en-US" sz="2800" dirty="0" smtClean="0">
                <a:solidFill>
                  <a:srgbClr val="FF0000"/>
                </a:solidFill>
              </a:rPr>
              <a:t>불량품</a:t>
            </a:r>
            <a:r>
              <a:rPr lang="ko-KR" altLang="en-US" sz="2800" dirty="0" smtClean="0"/>
              <a:t>은 막대그래프로 표시</a:t>
            </a:r>
            <a:endParaRPr lang="ko-KR" altLang="en-US" sz="2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053" y="3391665"/>
            <a:ext cx="8496300" cy="208597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096053" y="3391665"/>
            <a:ext cx="8496300" cy="20859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16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476500"/>
            <a:ext cx="11936491" cy="64588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76" y="7125150"/>
            <a:ext cx="4352925" cy="27527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200" y="7124700"/>
            <a:ext cx="4451829" cy="272164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915275" y="7093166"/>
            <a:ext cx="8804754" cy="27531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945945" y="4320930"/>
            <a:ext cx="39794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양품과 불량품을 </a:t>
            </a:r>
            <a:r>
              <a:rPr lang="en-US" altLang="ko-KR" sz="2800" dirty="0" err="1" smtClean="0"/>
              <a:t>DataGridView</a:t>
            </a:r>
            <a:r>
              <a:rPr lang="ko-KR" altLang="en-US" sz="2800" dirty="0" smtClean="0"/>
              <a:t>에 띄우기 위한 코드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80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63600" y="3711573"/>
            <a:ext cx="43420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보고서 창이 </a:t>
            </a:r>
            <a:r>
              <a:rPr lang="ko-KR" altLang="en-US" sz="2800" dirty="0" err="1" smtClean="0"/>
              <a:t>있을때와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없을때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그리드뷰의</a:t>
            </a:r>
            <a:r>
              <a:rPr lang="ko-KR" altLang="en-US" sz="2800" dirty="0" smtClean="0"/>
              <a:t> 셀 </a:t>
            </a:r>
            <a:r>
              <a:rPr lang="ko-KR" altLang="en-US" sz="2800" dirty="0" err="1" smtClean="0"/>
              <a:t>클릭시</a:t>
            </a:r>
            <a:r>
              <a:rPr lang="ko-KR" altLang="en-US" sz="2800" dirty="0" smtClean="0"/>
              <a:t> 불러오는 데이터를 다르게 함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75" y="2857500"/>
            <a:ext cx="11729036" cy="68709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37519" b="38306"/>
          <a:stretch/>
        </p:blipFill>
        <p:spPr>
          <a:xfrm>
            <a:off x="5562600" y="3260812"/>
            <a:ext cx="7576215" cy="20574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562599" y="3260812"/>
            <a:ext cx="7576216" cy="2057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4683"/>
          <a:stretch/>
        </p:blipFill>
        <p:spPr>
          <a:xfrm>
            <a:off x="8305800" y="5721524"/>
            <a:ext cx="5909806" cy="229552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305799" y="5721524"/>
            <a:ext cx="5909805" cy="2295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4800600" y="6743700"/>
            <a:ext cx="3505199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4800600" y="6743700"/>
            <a:ext cx="3505199" cy="25908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15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476500"/>
            <a:ext cx="9320112" cy="709837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18910" y="48556"/>
            <a:ext cx="15506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7626" y="3310680"/>
            <a:ext cx="54088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필터를 사용하여 </a:t>
            </a:r>
            <a:r>
              <a:rPr lang="ko-KR" altLang="en-US" sz="2800" dirty="0" err="1" smtClean="0"/>
              <a:t>파일형식</a:t>
            </a:r>
            <a:r>
              <a:rPr lang="ko-KR" altLang="en-US" sz="2800" dirty="0" smtClean="0"/>
              <a:t> 지정</a:t>
            </a:r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ko-KR" altLang="en-US" sz="2800" dirty="0" smtClean="0"/>
              <a:t>저장 경로는 이전에 쓴 경로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ko-KR" altLang="en-US" sz="2800" dirty="0" smtClean="0"/>
              <a:t>보고서에 저장된 </a:t>
            </a:r>
            <a:r>
              <a:rPr lang="en-US" altLang="ko-KR" sz="2800" dirty="0" smtClean="0"/>
              <a:t>Text</a:t>
            </a:r>
            <a:r>
              <a:rPr lang="ko-KR" altLang="en-US" sz="2800" dirty="0" smtClean="0"/>
              <a:t>를 저장</a:t>
            </a:r>
            <a:endParaRPr lang="ko-KR" altLang="en-US" sz="2800" dirty="0"/>
          </a:p>
        </p:txBody>
      </p:sp>
      <p:sp>
        <p:nvSpPr>
          <p:cNvPr id="10" name="직사각형 9"/>
          <p:cNvSpPr/>
          <p:nvPr/>
        </p:nvSpPr>
        <p:spPr>
          <a:xfrm>
            <a:off x="1981200" y="4152900"/>
            <a:ext cx="43434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0" idx="3"/>
            <a:endCxn id="13" idx="1"/>
          </p:cNvCxnSpPr>
          <p:nvPr/>
        </p:nvCxnSpPr>
        <p:spPr>
          <a:xfrm flipV="1">
            <a:off x="6324600" y="4304998"/>
            <a:ext cx="1195286" cy="1527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887" y="3537276"/>
            <a:ext cx="3400425" cy="159052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519886" y="3513427"/>
            <a:ext cx="3400425" cy="15831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626" y="6333513"/>
            <a:ext cx="6298441" cy="283893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1437626" y="6333513"/>
            <a:ext cx="6298441" cy="28389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22" idx="2"/>
            <a:endCxn id="19" idx="1"/>
          </p:cNvCxnSpPr>
          <p:nvPr/>
        </p:nvCxnSpPr>
        <p:spPr>
          <a:xfrm>
            <a:off x="6310756" y="6157343"/>
            <a:ext cx="5126870" cy="15956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029712" y="5288140"/>
            <a:ext cx="8562088" cy="8692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04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830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4)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결과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1600" y="2019300"/>
            <a:ext cx="8079452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실행</a:t>
            </a:r>
            <a:r>
              <a:rPr lang="en-US" sz="4583" dirty="0">
                <a:solidFill>
                  <a:srgbClr val="13538A"/>
                </a:solidFill>
                <a:ea typeface="Calibri (MS) Bold"/>
              </a:rPr>
              <a:t> </a:t>
            </a: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화면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758328"/>
            <a:ext cx="15240000" cy="73381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830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4)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결과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1600" y="2019300"/>
            <a:ext cx="8079452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실행</a:t>
            </a:r>
            <a:r>
              <a:rPr lang="en-US" sz="4583" dirty="0">
                <a:solidFill>
                  <a:srgbClr val="13538A"/>
                </a:solidFill>
                <a:ea typeface="Calibri (MS) Bold"/>
              </a:rPr>
              <a:t> </a:t>
            </a: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화면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34528"/>
            <a:ext cx="15240000" cy="733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3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478"/>
          <a:stretch/>
        </p:blipFill>
        <p:spPr>
          <a:xfrm>
            <a:off x="428638" y="3399953"/>
            <a:ext cx="10176811" cy="4876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18910" y="48556"/>
            <a:ext cx="155830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4)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결과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1600" y="2019300"/>
            <a:ext cx="8079452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실행</a:t>
            </a:r>
            <a:r>
              <a:rPr lang="en-US" sz="4583" dirty="0">
                <a:solidFill>
                  <a:srgbClr val="13538A"/>
                </a:solidFill>
                <a:ea typeface="Calibri (MS) Bold"/>
              </a:rPr>
              <a:t> </a:t>
            </a: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화면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1972160"/>
            <a:ext cx="7315200" cy="81464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29816" y="8533567"/>
            <a:ext cx="46082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셀을 클릭하면 클릭한 데이터 행의 값들이</a:t>
            </a:r>
            <a:endParaRPr lang="en-US" altLang="ko-KR" sz="2800" dirty="0" smtClean="0"/>
          </a:p>
          <a:p>
            <a:r>
              <a:rPr lang="ko-KR" altLang="en-US" sz="2800" dirty="0" smtClean="0"/>
              <a:t>품질 현황에 뜸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3400" y="6524929"/>
            <a:ext cx="6786155" cy="2187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915400" y="5137416"/>
            <a:ext cx="6781800" cy="16062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3"/>
            <a:endCxn id="11" idx="1"/>
          </p:cNvCxnSpPr>
          <p:nvPr/>
        </p:nvCxnSpPr>
        <p:spPr>
          <a:xfrm flipV="1">
            <a:off x="7319555" y="5940558"/>
            <a:ext cx="1595845" cy="6937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36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666629" y="3600833"/>
            <a:ext cx="8079452" cy="726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958"/>
              </a:lnSpc>
            </a:pPr>
            <a:r>
              <a:rPr lang="en-US" sz="4583">
                <a:solidFill>
                  <a:schemeClr val="tx2"/>
                </a:solidFill>
                <a:latin typeface="Calibri (MS) Bold"/>
                <a:ea typeface="Calibri (MS) Bold"/>
              </a:rPr>
              <a:t>전자부품(배터리팩)의 품질관리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35658" y="5241728"/>
            <a:ext cx="12690142" cy="3129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073"/>
              </a:lnSpc>
            </a:pP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-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csv파일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형태의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빅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데이터를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활용하는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프로그램</a:t>
            </a:r>
            <a:endParaRPr lang="en-US" sz="3636" dirty="0">
              <a:solidFill>
                <a:srgbClr val="000000"/>
              </a:solidFill>
              <a:latin typeface="Calibri (MS) Bold"/>
              <a:ea typeface="Calibri (MS) Bold"/>
            </a:endParaRPr>
          </a:p>
          <a:p>
            <a:pPr algn="just">
              <a:lnSpc>
                <a:spcPts val="6073"/>
              </a:lnSpc>
            </a:pP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-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공정에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대한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분석을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통해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배터리팩의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품질관리를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강화</a:t>
            </a:r>
            <a:endParaRPr lang="en-US" sz="3636" dirty="0">
              <a:solidFill>
                <a:srgbClr val="000000"/>
              </a:solidFill>
              <a:latin typeface="Calibri (MS) Bold"/>
              <a:ea typeface="Calibri (MS) Bold"/>
            </a:endParaRPr>
          </a:p>
          <a:p>
            <a:pPr algn="just">
              <a:lnSpc>
                <a:spcPts val="6073"/>
              </a:lnSpc>
            </a:pP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-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배터리팩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품질에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영향을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미치는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용접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설비를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대상</a:t>
            </a:r>
            <a:endParaRPr lang="en-US" sz="3636" dirty="0">
              <a:solidFill>
                <a:srgbClr val="000000"/>
              </a:solidFill>
              <a:latin typeface="Calibri (MS) Bold"/>
              <a:ea typeface="Calibri (MS) Bold"/>
            </a:endParaRPr>
          </a:p>
          <a:p>
            <a:pPr algn="just">
              <a:lnSpc>
                <a:spcPts val="6073"/>
              </a:lnSpc>
            </a:pP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-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용접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순서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,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날짜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,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출력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등의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기준으로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양품과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불량품을</a:t>
            </a:r>
            <a:r>
              <a:rPr lang="en-US" sz="3636" dirty="0">
                <a:solidFill>
                  <a:srgbClr val="000000"/>
                </a:solidFill>
                <a:latin typeface="Calibri (MS) Bold"/>
                <a:ea typeface="Calibri (MS) Bold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Calibri (MS) Bold"/>
                <a:ea typeface="Calibri (MS) Bold"/>
              </a:rPr>
              <a:t>파악</a:t>
            </a:r>
            <a:endParaRPr lang="en-US" sz="3636" dirty="0">
              <a:solidFill>
                <a:srgbClr val="000000"/>
              </a:solidFill>
              <a:latin typeface="Calibri (MS) Bold"/>
              <a:ea typeface="Calibri (MS)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8910" y="48556"/>
            <a:ext cx="126112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1)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개요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6913"/>
            <a:ext cx="5413056" cy="602817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18910" y="48556"/>
            <a:ext cx="155830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4)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결과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1600" y="2019300"/>
            <a:ext cx="8079452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실행</a:t>
            </a:r>
            <a:r>
              <a:rPr lang="en-US" sz="4583" dirty="0">
                <a:solidFill>
                  <a:srgbClr val="13538A"/>
                </a:solidFill>
                <a:ea typeface="Calibri (MS) Bold"/>
              </a:rPr>
              <a:t> </a:t>
            </a: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화면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5118752"/>
            <a:ext cx="7708924" cy="43434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052556" y="3098818"/>
            <a:ext cx="814843" cy="3682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2"/>
          </p:cNvCxnSpPr>
          <p:nvPr/>
        </p:nvCxnSpPr>
        <p:spPr>
          <a:xfrm>
            <a:off x="5459978" y="3467100"/>
            <a:ext cx="255022" cy="22718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912" y="2577171"/>
            <a:ext cx="8496300" cy="4895850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endCxn id="3" idx="1"/>
          </p:cNvCxnSpPr>
          <p:nvPr/>
        </p:nvCxnSpPr>
        <p:spPr>
          <a:xfrm flipV="1">
            <a:off x="7391400" y="5025096"/>
            <a:ext cx="2067512" cy="15885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95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830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4)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결과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91" y="3134785"/>
            <a:ext cx="12801600" cy="6841417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2419350" y="2423500"/>
            <a:ext cx="11305564" cy="6718638"/>
            <a:chOff x="2419350" y="2423500"/>
            <a:chExt cx="11305564" cy="6718638"/>
          </a:xfrm>
        </p:grpSpPr>
        <p:grpSp>
          <p:nvGrpSpPr>
            <p:cNvPr id="40" name="그룹 39"/>
            <p:cNvGrpSpPr/>
            <p:nvPr/>
          </p:nvGrpSpPr>
          <p:grpSpPr>
            <a:xfrm>
              <a:off x="2419350" y="3559557"/>
              <a:ext cx="11305564" cy="5582581"/>
              <a:chOff x="2419350" y="3559557"/>
              <a:chExt cx="11305564" cy="5582581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350" y="3627628"/>
                <a:ext cx="5463247" cy="5446438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6156" y="3559557"/>
                <a:ext cx="5498758" cy="5582581"/>
              </a:xfrm>
              <a:prstGeom prst="rect">
                <a:avLst/>
              </a:prstGeom>
            </p:spPr>
          </p:pic>
          <p:sp>
            <p:nvSpPr>
              <p:cNvPr id="24" name="타원 23"/>
              <p:cNvSpPr/>
              <p:nvPr/>
            </p:nvSpPr>
            <p:spPr>
              <a:xfrm>
                <a:off x="4038600" y="4762500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5465032" y="4762500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5642796" y="8191500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4291186" y="8191500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12420600" y="4953000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13072757" y="4953000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11734800" y="7353300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10383190" y="7410450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11535667" y="8266769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10042075" y="8228669"/>
                <a:ext cx="398265" cy="381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9501847" y="4751113"/>
                <a:ext cx="821531" cy="762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10972800" y="4762500"/>
                <a:ext cx="762000" cy="762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5642796" y="2423500"/>
              <a:ext cx="48974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rgbClr val="FF0000"/>
                  </a:solidFill>
                </a:rPr>
                <a:t>불량품이 생산될 때 제조 환경 </a:t>
              </a:r>
              <a:endParaRPr lang="en-US" altLang="ko-KR" sz="2000" b="1" dirty="0" smtClean="0">
                <a:solidFill>
                  <a:srgbClr val="FF0000"/>
                </a:solidFill>
              </a:endParaRPr>
            </a:p>
            <a:p>
              <a:r>
                <a:rPr lang="ko-KR" altLang="en-US" sz="2000" b="1" dirty="0" smtClean="0">
                  <a:solidFill>
                    <a:srgbClr val="FF0000"/>
                  </a:solidFill>
                </a:rPr>
                <a:t>데이터를 시각적으로 판단 할 수 있습니다</a:t>
              </a:r>
              <a:r>
                <a:rPr lang="en-US" altLang="ko-KR" sz="2000" b="1" dirty="0" smtClean="0">
                  <a:solidFill>
                    <a:srgbClr val="FF0000"/>
                  </a:solidFill>
                </a:rPr>
                <a:t>.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063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830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4)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결과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1600" y="2019300"/>
            <a:ext cx="8079452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실행</a:t>
            </a:r>
            <a:r>
              <a:rPr lang="en-US" sz="4583" dirty="0">
                <a:solidFill>
                  <a:srgbClr val="13538A"/>
                </a:solidFill>
                <a:ea typeface="Calibri (MS) Bold"/>
              </a:rPr>
              <a:t> </a:t>
            </a:r>
            <a:r>
              <a:rPr lang="en-US" sz="4583" dirty="0" err="1">
                <a:solidFill>
                  <a:srgbClr val="13538A"/>
                </a:solidFill>
                <a:ea typeface="Calibri (MS) Bold"/>
              </a:rPr>
              <a:t>화면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677400" y="3725718"/>
            <a:ext cx="1524000" cy="350981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825026"/>
            <a:ext cx="12651452" cy="734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55830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4)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결과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48528" y="2100815"/>
            <a:ext cx="8079452" cy="720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ko-KR" altLang="en-US" sz="4583" dirty="0" smtClean="0">
                <a:solidFill>
                  <a:srgbClr val="13538A"/>
                </a:solidFill>
                <a:ea typeface="Calibri (MS) Bold"/>
              </a:rPr>
              <a:t>결과 분석</a:t>
            </a:r>
            <a:endParaRPr lang="en-US" sz="4583" dirty="0">
              <a:solidFill>
                <a:srgbClr val="13538A"/>
              </a:solidFill>
              <a:ea typeface="Calibri (MS)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8528" y="2950437"/>
            <a:ext cx="15910771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just">
              <a:lnSpc>
                <a:spcPts val="5958"/>
              </a:lnSpc>
              <a:buFont typeface="Wingdings" panose="05000000000000000000" pitchFamily="2" charset="2"/>
              <a:buChar char="§"/>
            </a:pPr>
            <a:r>
              <a:rPr lang="ko-KR" altLang="en-US" sz="3600" dirty="0" smtClean="0">
                <a:solidFill>
                  <a:srgbClr val="13538A"/>
                </a:solidFill>
                <a:ea typeface="Calibri (MS) Bold"/>
              </a:rPr>
              <a:t>같은 날에 작업한 모든 공정 중 같은 용접 순서에서 문제가 발생 </a:t>
            </a:r>
            <a:r>
              <a:rPr lang="en-US" altLang="ko-KR" sz="3600" dirty="0" smtClean="0">
                <a:solidFill>
                  <a:srgbClr val="13538A"/>
                </a:solidFill>
                <a:ea typeface="Calibri (MS) Bold"/>
              </a:rPr>
              <a:t>&gt; </a:t>
            </a:r>
            <a:r>
              <a:rPr lang="ko-KR" altLang="en-US" sz="3600" dirty="0" smtClean="0">
                <a:solidFill>
                  <a:srgbClr val="13538A"/>
                </a:solidFill>
                <a:ea typeface="Calibri (MS) Bold"/>
              </a:rPr>
              <a:t>해당 공정에 대한 문제인식 및 조치 가능</a:t>
            </a:r>
            <a:endParaRPr lang="en-US" altLang="ko-KR" sz="3600" dirty="0" smtClean="0">
              <a:solidFill>
                <a:srgbClr val="13538A"/>
              </a:solidFill>
              <a:ea typeface="Calibri (MS) Bold"/>
            </a:endParaRPr>
          </a:p>
          <a:p>
            <a:pPr marL="571500" indent="-571500" algn="just">
              <a:lnSpc>
                <a:spcPts val="5958"/>
              </a:lnSpc>
              <a:buFont typeface="Wingdings" panose="05000000000000000000" pitchFamily="2" charset="2"/>
              <a:buChar char="§"/>
            </a:pPr>
            <a:r>
              <a:rPr lang="ko-KR" altLang="en-US" sz="3600" dirty="0" smtClean="0">
                <a:solidFill>
                  <a:srgbClr val="13538A"/>
                </a:solidFill>
                <a:ea typeface="Calibri (MS) Bold"/>
              </a:rPr>
              <a:t>전체적인 불량</a:t>
            </a:r>
            <a:r>
              <a:rPr lang="en-US" altLang="ko-KR" sz="3600" dirty="0" smtClean="0">
                <a:solidFill>
                  <a:srgbClr val="13538A"/>
                </a:solidFill>
                <a:ea typeface="Calibri (MS) Bold"/>
              </a:rPr>
              <a:t>/</a:t>
            </a:r>
            <a:r>
              <a:rPr lang="ko-KR" altLang="en-US" sz="3600" dirty="0" smtClean="0">
                <a:solidFill>
                  <a:srgbClr val="13538A"/>
                </a:solidFill>
                <a:ea typeface="Calibri (MS) Bold"/>
              </a:rPr>
              <a:t>양품의 비율을 쉽게 파악하여 품질 관리 가능</a:t>
            </a:r>
            <a:endParaRPr lang="en-US" altLang="ko-KR" sz="3600" dirty="0" smtClean="0">
              <a:solidFill>
                <a:srgbClr val="13538A"/>
              </a:solidFill>
              <a:ea typeface="Calibri (MS) Bold"/>
            </a:endParaRPr>
          </a:p>
          <a:p>
            <a:pPr marL="571500" indent="-571500" algn="just">
              <a:lnSpc>
                <a:spcPts val="5958"/>
              </a:lnSpc>
              <a:buFont typeface="Wingdings" panose="05000000000000000000" pitchFamily="2" charset="2"/>
              <a:buChar char="§"/>
            </a:pPr>
            <a:r>
              <a:rPr lang="ko-KR" altLang="en-US" sz="3600" dirty="0">
                <a:solidFill>
                  <a:srgbClr val="13538A"/>
                </a:solidFill>
                <a:ea typeface="Calibri (MS) Bold"/>
              </a:rPr>
              <a:t>이상이 있는 항목에 대한 보고서를 작성하여 파일로 보관하여 </a:t>
            </a:r>
            <a:r>
              <a:rPr lang="ko-KR" altLang="en-US" sz="3600" dirty="0" smtClean="0">
                <a:solidFill>
                  <a:srgbClr val="13538A"/>
                </a:solidFill>
                <a:ea typeface="Calibri (MS) Bold"/>
              </a:rPr>
              <a:t>문제가 있는 데이터들의 </a:t>
            </a:r>
            <a:r>
              <a:rPr lang="ko-KR" altLang="en-US" sz="3600" dirty="0">
                <a:solidFill>
                  <a:srgbClr val="13538A"/>
                </a:solidFill>
                <a:ea typeface="Calibri (MS) Bold"/>
              </a:rPr>
              <a:t>관리 </a:t>
            </a:r>
            <a:r>
              <a:rPr lang="ko-KR" altLang="en-US" sz="3600" dirty="0" smtClean="0">
                <a:solidFill>
                  <a:srgbClr val="13538A"/>
                </a:solidFill>
                <a:ea typeface="Calibri (MS) Bold"/>
              </a:rPr>
              <a:t>가능</a:t>
            </a:r>
            <a:endParaRPr lang="en-US" altLang="ko-KR" sz="3600" dirty="0" smtClean="0">
              <a:solidFill>
                <a:srgbClr val="13538A"/>
              </a:solidFill>
              <a:ea typeface="Calibri (MS) Bold"/>
            </a:endParaRPr>
          </a:p>
          <a:p>
            <a:pPr marL="571500" indent="-571500" algn="just">
              <a:lnSpc>
                <a:spcPts val="5958"/>
              </a:lnSpc>
              <a:buFont typeface="Wingdings" panose="05000000000000000000" pitchFamily="2" charset="2"/>
              <a:buChar char="§"/>
            </a:pPr>
            <a:r>
              <a:rPr lang="ko-KR" altLang="en-US" sz="3600" dirty="0" smtClean="0">
                <a:solidFill>
                  <a:srgbClr val="13538A"/>
                </a:solidFill>
                <a:ea typeface="Calibri (MS) Bold"/>
              </a:rPr>
              <a:t>데이터 분석 폼을 이용하여 이후 각 속성의 값을 다르게 주어 작업을 할 때에도 해당하는 값에 대해 분석이 가능하여 어떤 작업이 이뤄지든 품질 관리가 가능      </a:t>
            </a:r>
            <a:r>
              <a:rPr lang="en-US" altLang="ko-KR" sz="3600" dirty="0" smtClean="0">
                <a:solidFill>
                  <a:srgbClr val="13538A"/>
                </a:solidFill>
                <a:ea typeface="Calibri (MS) Bold"/>
              </a:rPr>
              <a:t>Ex)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8480334"/>
            <a:ext cx="3022775" cy="160391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68501" y="8476517"/>
            <a:ext cx="3045473" cy="1607728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87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8910" y="48556"/>
            <a:ext cx="14633433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5)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자체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평가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74912" y="2666034"/>
            <a:ext cx="1947803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4583">
                <a:solidFill>
                  <a:srgbClr val="13538A"/>
                </a:solidFill>
                <a:ea typeface="Calibri (MS) Bold"/>
              </a:rPr>
              <a:t>안위재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17084" y="3689780"/>
            <a:ext cx="4569914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ko-KR" altLang="en-US" sz="2075" dirty="0" smtClean="0">
                <a:solidFill>
                  <a:srgbClr val="002060"/>
                </a:solidFill>
                <a:latin typeface="Calibri (MS) Light"/>
              </a:rPr>
              <a:t>대용량 데이터를 활용하여 데이터 그리드 뷰 또는 그래프로 시각화 하기 위해 데이터에 대한 이해와 차트와 </a:t>
            </a:r>
            <a:r>
              <a:rPr lang="ko-KR" altLang="en-US" sz="2075" dirty="0" err="1" smtClean="0">
                <a:solidFill>
                  <a:srgbClr val="002060"/>
                </a:solidFill>
                <a:latin typeface="Calibri (MS) Light"/>
              </a:rPr>
              <a:t>그리드뷰에</a:t>
            </a:r>
            <a:r>
              <a:rPr lang="ko-KR" altLang="en-US" sz="2075" dirty="0" smtClean="0">
                <a:solidFill>
                  <a:srgbClr val="002060"/>
                </a:solidFill>
                <a:latin typeface="Calibri (MS) Light"/>
              </a:rPr>
              <a:t> 관련된 </a:t>
            </a:r>
            <a:r>
              <a:rPr lang="ko-KR" altLang="en-US" sz="2075" dirty="0" err="1" smtClean="0">
                <a:solidFill>
                  <a:srgbClr val="002060"/>
                </a:solidFill>
                <a:latin typeface="Calibri (MS) Light"/>
              </a:rPr>
              <a:t>메소드의</a:t>
            </a:r>
            <a:r>
              <a:rPr lang="ko-KR" altLang="en-US" sz="2075" dirty="0" smtClean="0">
                <a:solidFill>
                  <a:srgbClr val="002060"/>
                </a:solidFill>
                <a:latin typeface="Calibri (MS) Light"/>
              </a:rPr>
              <a:t> 이해가 중요하다는 것을 배웠습니다</a:t>
            </a:r>
            <a:r>
              <a:rPr lang="en-US" altLang="ko-KR" sz="2075" dirty="0" smtClean="0">
                <a:solidFill>
                  <a:srgbClr val="002060"/>
                </a:solidFill>
                <a:latin typeface="Calibri (MS) Light"/>
              </a:rPr>
              <a:t>.</a:t>
            </a:r>
            <a:endParaRPr lang="en-US" sz="2075" dirty="0">
              <a:solidFill>
                <a:srgbClr val="002060"/>
              </a:solidFill>
              <a:latin typeface="Calibri (MS)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474912" y="6563269"/>
            <a:ext cx="1947803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4583">
                <a:solidFill>
                  <a:srgbClr val="13538A"/>
                </a:solidFill>
                <a:ea typeface="Calibri (MS) Bold"/>
              </a:rPr>
              <a:t>이유탁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10628" y="7429895"/>
            <a:ext cx="4676370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altLang="ko-KR" sz="2075" dirty="0" err="1">
                <a:solidFill>
                  <a:srgbClr val="002060"/>
                </a:solidFill>
                <a:latin typeface="Calibri (MS) Light"/>
              </a:rPr>
              <a:t>Git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 hub</a:t>
            </a: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를 통해서 협업을 하는 </a:t>
            </a:r>
            <a:r>
              <a:rPr lang="ko-KR" altLang="en-US" sz="2075" dirty="0" smtClean="0">
                <a:solidFill>
                  <a:srgbClr val="002060"/>
                </a:solidFill>
                <a:latin typeface="Calibri (MS) Light"/>
              </a:rPr>
              <a:t>것의 효율성을 경험해봤습니다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.</a:t>
            </a:r>
          </a:p>
          <a:p>
            <a:pPr algn="ctr">
              <a:lnSpc>
                <a:spcPts val="3466"/>
              </a:lnSpc>
            </a:pP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비록 이번 프로젝트에서 한번 날렸지만 앞으로는 조심할 수 있을 것 같습니다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.</a:t>
            </a:r>
          </a:p>
          <a:p>
            <a:pPr algn="ctr">
              <a:lnSpc>
                <a:spcPts val="3466"/>
              </a:lnSpc>
            </a:pP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일찍 경험해봐서 </a:t>
            </a:r>
            <a:r>
              <a:rPr lang="ko-KR" altLang="en-US" sz="2075" dirty="0" smtClean="0">
                <a:solidFill>
                  <a:srgbClr val="002060"/>
                </a:solidFill>
                <a:latin typeface="Calibri (MS) Light"/>
              </a:rPr>
              <a:t>다행이라 생각했습니다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.</a:t>
            </a:r>
            <a:endParaRPr lang="en-US" sz="2075" dirty="0">
              <a:solidFill>
                <a:srgbClr val="002060"/>
              </a:solidFill>
              <a:latin typeface="Calibri (MS)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38380" y="2666034"/>
            <a:ext cx="1947803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4583">
                <a:solidFill>
                  <a:srgbClr val="13538A"/>
                </a:solidFill>
                <a:ea typeface="Calibri (MS) Bold"/>
              </a:rPr>
              <a:t>신선호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06000" y="3689780"/>
            <a:ext cx="6705600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데이터그리드뷰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, </a:t>
            </a:r>
            <a:r>
              <a:rPr lang="en-US" altLang="ko-KR" sz="2075" dirty="0" smtClean="0">
                <a:solidFill>
                  <a:srgbClr val="002060"/>
                </a:solidFill>
                <a:latin typeface="Calibri (MS) Light"/>
              </a:rPr>
              <a:t>SQL </a:t>
            </a:r>
            <a:r>
              <a:rPr lang="ko-KR" altLang="en-US" sz="2075" dirty="0" err="1" smtClean="0">
                <a:solidFill>
                  <a:srgbClr val="002060"/>
                </a:solidFill>
                <a:latin typeface="Calibri (MS) Light"/>
              </a:rPr>
              <a:t>쿼리문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, </a:t>
            </a: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데이터 차트 시각화 등 수업시간에 배웠던 내용들 중 부족했던 부분들을 프로젝트를 하면서 다시금 복습할 수 있었던 시간이었고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, </a:t>
            </a:r>
          </a:p>
          <a:p>
            <a:pPr algn="ctr">
              <a:lnSpc>
                <a:spcPts val="3466"/>
              </a:lnSpc>
            </a:pP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팀원들이 짜놓은 코드를 이해하면서 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C#</a:t>
            </a: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에 대한 전반적인 공부를 할 수 있었던 시간이었습니다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.</a:t>
            </a:r>
            <a:endParaRPr lang="en-US" sz="2075" dirty="0">
              <a:solidFill>
                <a:srgbClr val="002060"/>
              </a:solidFill>
              <a:latin typeface="Calibri (MS)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38380" y="6438900"/>
            <a:ext cx="1947803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4583">
                <a:solidFill>
                  <a:srgbClr val="13538A"/>
                </a:solidFill>
                <a:ea typeface="Calibri (MS) Bold"/>
              </a:rPr>
              <a:t>신중하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35781" y="7423633"/>
            <a:ext cx="4953000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처음 </a:t>
            </a:r>
            <a:r>
              <a:rPr lang="en-US" altLang="ko-KR" sz="2075" dirty="0" err="1">
                <a:solidFill>
                  <a:srgbClr val="002060"/>
                </a:solidFill>
                <a:latin typeface="Calibri (MS) Light"/>
              </a:rPr>
              <a:t>c#</a:t>
            </a: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으로 주조 데이터프로젝트를 해보았는데 방대한 데이터를 다루어야 하는 만큼 </a:t>
            </a:r>
            <a:r>
              <a:rPr lang="en-US" altLang="ko-KR" sz="2075" dirty="0" err="1">
                <a:solidFill>
                  <a:srgbClr val="002060"/>
                </a:solidFill>
                <a:latin typeface="Calibri (MS) Light"/>
              </a:rPr>
              <a:t>sql</a:t>
            </a: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문법의 중요성을 </a:t>
            </a:r>
            <a:r>
              <a:rPr lang="ko-KR" altLang="en-US" sz="2075" dirty="0" smtClean="0">
                <a:solidFill>
                  <a:srgbClr val="002060"/>
                </a:solidFill>
                <a:latin typeface="Calibri (MS) Light"/>
              </a:rPr>
              <a:t>알게 되었고 </a:t>
            </a: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프로그램을 </a:t>
            </a:r>
            <a:r>
              <a:rPr lang="ko-KR" altLang="en-US" sz="2075" dirty="0" smtClean="0">
                <a:solidFill>
                  <a:srgbClr val="002060"/>
                </a:solidFill>
                <a:latin typeface="Calibri (MS) Light"/>
              </a:rPr>
              <a:t>구현하기 전 </a:t>
            </a: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업무를 숙지하여야지만 정확한 프로그램을 </a:t>
            </a:r>
            <a:r>
              <a:rPr lang="ko-KR" altLang="en-US" sz="2075" dirty="0" smtClean="0">
                <a:solidFill>
                  <a:srgbClr val="002060"/>
                </a:solidFill>
                <a:latin typeface="Calibri (MS) Light"/>
              </a:rPr>
              <a:t>짤 수 </a:t>
            </a: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있다는 것을 </a:t>
            </a:r>
            <a:r>
              <a:rPr lang="ko-KR" altLang="en-US" sz="2075" dirty="0" smtClean="0">
                <a:solidFill>
                  <a:srgbClr val="002060"/>
                </a:solidFill>
                <a:latin typeface="Calibri (MS) Light"/>
              </a:rPr>
              <a:t>깨닫게 </a:t>
            </a:r>
            <a:r>
              <a:rPr lang="ko-KR" altLang="en-US" sz="2075" dirty="0">
                <a:solidFill>
                  <a:srgbClr val="002060"/>
                </a:solidFill>
                <a:latin typeface="Calibri (MS) Light"/>
              </a:rPr>
              <a:t>되었습니다</a:t>
            </a:r>
            <a:r>
              <a:rPr lang="en-US" altLang="ko-KR" sz="2075" dirty="0">
                <a:solidFill>
                  <a:srgbClr val="002060"/>
                </a:solidFill>
                <a:latin typeface="Calibri (MS) Light"/>
              </a:rPr>
              <a:t>.</a:t>
            </a:r>
            <a:endParaRPr lang="en-US" sz="2075" dirty="0">
              <a:solidFill>
                <a:srgbClr val="002060"/>
              </a:solidFill>
              <a:latin typeface="Calibri (MS)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575" y="6428255"/>
            <a:ext cx="18288000" cy="3814295"/>
            <a:chOff x="0" y="0"/>
            <a:chExt cx="4816593" cy="10045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04588"/>
            </a:xfrm>
            <a:custGeom>
              <a:avLst/>
              <a:gdLst/>
              <a:ahLst/>
              <a:cxnLst/>
              <a:rect l="l" t="t" r="r" b="b"/>
              <a:pathLst>
                <a:path w="4816592" h="1004588">
                  <a:moveTo>
                    <a:pt x="0" y="0"/>
                  </a:moveTo>
                  <a:lnTo>
                    <a:pt x="4816592" y="0"/>
                  </a:lnTo>
                  <a:lnTo>
                    <a:pt x="4816592" y="1004588"/>
                  </a:lnTo>
                  <a:lnTo>
                    <a:pt x="0" y="1004588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42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35254" y="4984553"/>
            <a:ext cx="1581838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3538A"/>
                </a:solidFill>
                <a:latin typeface="Coco Gothic SmallCaps"/>
              </a:rPr>
              <a:t>Thank you for Watching my presentation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7275" y="2898578"/>
            <a:ext cx="1599636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2500" dirty="0" err="1">
                <a:solidFill>
                  <a:schemeClr val="tx2"/>
                </a:solidFill>
                <a:ea typeface="Calibri (MS) Bold"/>
              </a:rPr>
              <a:t>감사합니다</a:t>
            </a:r>
            <a:endParaRPr lang="en-US" sz="12500" dirty="0">
              <a:solidFill>
                <a:schemeClr val="tx2"/>
              </a:solidFill>
              <a:ea typeface="Calibri (MS)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57275" y="8528050"/>
            <a:ext cx="16230600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5E9"/>
                </a:solidFill>
                <a:latin typeface="Calibri (MS)"/>
                <a:ea typeface="Calibri (MS)"/>
              </a:rPr>
              <a:t>데이터셋 출처 - 중소벤처기업부, Korea AI Manufacturing Platform(KAMP), 전자부품(빼터리팩) 예지보전 AI 데이터셋,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5E9"/>
                </a:solidFill>
                <a:latin typeface="Calibri (MS)"/>
                <a:ea typeface="Calibri (MS)"/>
              </a:rPr>
              <a:t>스마트제조혁신추진단((주)인터엑스, 네스트필드(주)), 2022.12.23., www.kamp-ai.kr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2950224" y="3514872"/>
            <a:ext cx="12387552" cy="6439074"/>
          </a:xfrm>
          <a:custGeom>
            <a:avLst/>
            <a:gdLst/>
            <a:ahLst/>
            <a:cxnLst/>
            <a:rect l="l" t="t" r="r" b="b"/>
            <a:pathLst>
              <a:path w="12387552" h="6439074">
                <a:moveTo>
                  <a:pt x="0" y="0"/>
                </a:moveTo>
                <a:lnTo>
                  <a:pt x="12387552" y="0"/>
                </a:lnTo>
                <a:lnTo>
                  <a:pt x="12387552" y="6439074"/>
                </a:lnTo>
                <a:lnTo>
                  <a:pt x="0" y="6439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66629" y="2387082"/>
            <a:ext cx="8587498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err="1">
                <a:solidFill>
                  <a:schemeClr val="tx2"/>
                </a:solidFill>
                <a:ea typeface="Calibri (MS) Bold"/>
              </a:rPr>
              <a:t>활용</a:t>
            </a:r>
            <a:r>
              <a:rPr lang="en-US" sz="4583" dirty="0">
                <a:solidFill>
                  <a:schemeClr val="tx2"/>
                </a:solidFill>
                <a:ea typeface="Calibri (MS) Bold"/>
              </a:rPr>
              <a:t> </a:t>
            </a:r>
            <a:r>
              <a:rPr lang="en-US" sz="4583" dirty="0" err="1">
                <a:solidFill>
                  <a:schemeClr val="tx2"/>
                </a:solidFill>
                <a:ea typeface="Calibri (MS) Bold"/>
              </a:rPr>
              <a:t>데이터</a:t>
            </a:r>
            <a:endParaRPr lang="en-US" sz="4583" dirty="0">
              <a:solidFill>
                <a:schemeClr val="tx2"/>
              </a:solidFill>
              <a:ea typeface="Calibri (MS)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8910" y="48556"/>
            <a:ext cx="120778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1)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개요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861562" y="7206992"/>
            <a:ext cx="1947803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4583">
                <a:solidFill>
                  <a:srgbClr val="13538A"/>
                </a:solidFill>
                <a:ea typeface="Calibri (MS) Bold"/>
              </a:rPr>
              <a:t>안위재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5336" y="8230738"/>
            <a:ext cx="2340255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의견 수렴</a:t>
            </a:r>
            <a: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  <a:t/>
            </a:r>
            <a:b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</a:br>
            <a: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  <a:t>PPT</a:t>
            </a:r>
            <a:r>
              <a:rPr lang="ko-KR" altLang="en-US" sz="2075" dirty="0">
                <a:solidFill>
                  <a:srgbClr val="000000"/>
                </a:solidFill>
                <a:latin typeface="Calibri (MS) Light"/>
              </a:rPr>
              <a:t> </a:t>
            </a: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작성</a:t>
            </a:r>
            <a: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  <a:t/>
            </a:r>
            <a:b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</a:b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코드 작성 및 발표</a:t>
            </a:r>
            <a:endParaRPr lang="en-US" sz="2075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8910" y="48556"/>
            <a:ext cx="12432823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2) 팀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구성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및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역할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64325" y="7232262"/>
            <a:ext cx="1947803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4583">
                <a:solidFill>
                  <a:srgbClr val="13538A"/>
                </a:solidFill>
                <a:ea typeface="Calibri (MS) Bold"/>
              </a:rPr>
              <a:t>이유탁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68098" y="8256009"/>
            <a:ext cx="2340255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코드 작성</a:t>
            </a:r>
            <a:endParaRPr lang="en-US" altLang="ko-KR" sz="2075" dirty="0" smtClean="0">
              <a:solidFill>
                <a:srgbClr val="000000"/>
              </a:solidFill>
              <a:latin typeface="Calibri (MS) Light"/>
            </a:endParaRPr>
          </a:p>
          <a:p>
            <a:pPr algn="ctr">
              <a:lnSpc>
                <a:spcPts val="3466"/>
              </a:lnSpc>
            </a:pPr>
            <a: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  <a:t>PPT </a:t>
            </a: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작성</a:t>
            </a:r>
            <a: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  <a:t/>
            </a:r>
            <a:b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</a:b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오류 수정</a:t>
            </a:r>
            <a:endParaRPr lang="en-US" sz="2075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71480" y="7206992"/>
            <a:ext cx="1947803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4583">
                <a:solidFill>
                  <a:srgbClr val="13538A"/>
                </a:solidFill>
                <a:ea typeface="Calibri (MS) Bold"/>
              </a:rPr>
              <a:t>신선호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75254" y="8230738"/>
            <a:ext cx="2340255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코드 작성</a:t>
            </a:r>
            <a:endParaRPr lang="en-US" altLang="ko-KR" sz="2075" dirty="0" smtClean="0">
              <a:solidFill>
                <a:srgbClr val="000000"/>
              </a:solidFill>
              <a:latin typeface="Calibri (MS) Light"/>
            </a:endParaRPr>
          </a:p>
          <a:p>
            <a:pPr algn="ctr">
              <a:lnSpc>
                <a:spcPts val="3466"/>
              </a:lnSpc>
            </a:pP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서류 작성</a:t>
            </a:r>
            <a: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  <a:t/>
            </a:r>
            <a:b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</a:b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오류 수정</a:t>
            </a:r>
            <a:endParaRPr lang="en-US" sz="2075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478635" y="7206992"/>
            <a:ext cx="1947803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4583">
                <a:solidFill>
                  <a:srgbClr val="13538A"/>
                </a:solidFill>
                <a:ea typeface="Calibri (MS) Bold"/>
              </a:rPr>
              <a:t>신중하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82409" y="8230738"/>
            <a:ext cx="2340255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</a:pP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코드 작성</a:t>
            </a:r>
            <a:endParaRPr lang="en-US" altLang="ko-KR" sz="2075" dirty="0" smtClean="0">
              <a:solidFill>
                <a:srgbClr val="000000"/>
              </a:solidFill>
              <a:latin typeface="Calibri (MS) Light"/>
            </a:endParaRPr>
          </a:p>
          <a:p>
            <a:pPr algn="ctr">
              <a:lnSpc>
                <a:spcPts val="3466"/>
              </a:lnSpc>
            </a:pP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서류 작성</a:t>
            </a:r>
            <a: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  <a:t/>
            </a:r>
            <a:br>
              <a:rPr lang="en-US" altLang="ko-KR" sz="2075" dirty="0" smtClean="0">
                <a:solidFill>
                  <a:srgbClr val="000000"/>
                </a:solidFill>
                <a:latin typeface="Calibri (MS) Light"/>
              </a:rPr>
            </a:br>
            <a:r>
              <a:rPr lang="ko-KR" altLang="en-US" sz="2075" dirty="0" smtClean="0">
                <a:solidFill>
                  <a:srgbClr val="000000"/>
                </a:solidFill>
                <a:latin typeface="Calibri (MS) Light"/>
              </a:rPr>
              <a:t>오류 수정</a:t>
            </a:r>
            <a:endParaRPr lang="en-US" sz="2075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690" y="3011938"/>
            <a:ext cx="1971675" cy="27313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409" y="2695263"/>
            <a:ext cx="2486025" cy="3048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2" t="6082" r="10445" b="8203"/>
          <a:stretch/>
        </p:blipFill>
        <p:spPr>
          <a:xfrm>
            <a:off x="5638800" y="2828870"/>
            <a:ext cx="2569553" cy="29163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79"/>
          <a:stretch/>
        </p:blipFill>
        <p:spPr>
          <a:xfrm>
            <a:off x="10478859" y="3064207"/>
            <a:ext cx="1740424" cy="2679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2972628" y="3881074"/>
            <a:ext cx="12342744" cy="5377226"/>
          </a:xfrm>
          <a:custGeom>
            <a:avLst/>
            <a:gdLst/>
            <a:ahLst/>
            <a:cxnLst/>
            <a:rect l="l" t="t" r="r" b="b"/>
            <a:pathLst>
              <a:path w="12342744" h="5377226">
                <a:moveTo>
                  <a:pt x="0" y="0"/>
                </a:moveTo>
                <a:lnTo>
                  <a:pt x="12342744" y="0"/>
                </a:lnTo>
                <a:lnTo>
                  <a:pt x="12342744" y="5377226"/>
                </a:lnTo>
                <a:lnTo>
                  <a:pt x="0" y="5377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8910" y="48556"/>
            <a:ext cx="156592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48529" y="2717150"/>
            <a:ext cx="80794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 dirty="0" smtClean="0">
                <a:solidFill>
                  <a:srgbClr val="13538A"/>
                </a:solidFill>
                <a:latin typeface="Calibri (MS) Bold"/>
                <a:ea typeface="Calibri (MS) Bold"/>
              </a:rPr>
              <a:t>MSSQL </a:t>
            </a:r>
            <a:r>
              <a:rPr lang="en-US" sz="4583" dirty="0" err="1">
                <a:solidFill>
                  <a:srgbClr val="13538A"/>
                </a:solidFill>
                <a:latin typeface="Calibri (MS) Bold"/>
                <a:ea typeface="Calibri (MS) Bold"/>
              </a:rPr>
              <a:t>테이블</a:t>
            </a:r>
            <a:r>
              <a:rPr lang="en-US" sz="4583" dirty="0">
                <a:solidFill>
                  <a:srgbClr val="13538A"/>
                </a:solidFill>
                <a:latin typeface="Calibri (MS) Bold"/>
                <a:ea typeface="Calibri (MS) Bold"/>
              </a:rPr>
              <a:t> </a:t>
            </a:r>
            <a:r>
              <a:rPr lang="en-US" sz="4583" dirty="0" err="1">
                <a:solidFill>
                  <a:srgbClr val="13538A"/>
                </a:solidFill>
                <a:latin typeface="Calibri (MS) Bold"/>
                <a:ea typeface="Calibri (MS) Bold"/>
              </a:rPr>
              <a:t>데이터</a:t>
            </a:r>
            <a:r>
              <a:rPr lang="en-US" sz="4583" dirty="0">
                <a:solidFill>
                  <a:srgbClr val="13538A"/>
                </a:solidFill>
                <a:latin typeface="Calibri (MS) Bold"/>
                <a:ea typeface="Calibri (MS) Bold"/>
              </a:rPr>
              <a:t> </a:t>
            </a:r>
            <a:r>
              <a:rPr lang="en-US" sz="4583" dirty="0" err="1">
                <a:solidFill>
                  <a:srgbClr val="13538A"/>
                </a:solidFill>
                <a:latin typeface="Calibri (MS) Bold"/>
                <a:ea typeface="Calibri (MS) Bold"/>
              </a:rPr>
              <a:t>구조</a:t>
            </a:r>
            <a:endParaRPr lang="en-US" sz="4583" dirty="0">
              <a:solidFill>
                <a:srgbClr val="13538A"/>
              </a:solidFill>
              <a:latin typeface="Calibri (MS) Bold"/>
              <a:ea typeface="Calibri (MS)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167602" y="3910047"/>
            <a:ext cx="11952796" cy="5882679"/>
          </a:xfrm>
          <a:custGeom>
            <a:avLst/>
            <a:gdLst/>
            <a:ahLst/>
            <a:cxnLst/>
            <a:rect l="l" t="t" r="r" b="b"/>
            <a:pathLst>
              <a:path w="11952796" h="5882679">
                <a:moveTo>
                  <a:pt x="0" y="0"/>
                </a:moveTo>
                <a:lnTo>
                  <a:pt x="11952796" y="0"/>
                </a:lnTo>
                <a:lnTo>
                  <a:pt x="11952796" y="5882679"/>
                </a:lnTo>
                <a:lnTo>
                  <a:pt x="0" y="5882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8910" y="48556"/>
            <a:ext cx="156592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3)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프로젝트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수행</a:t>
            </a:r>
            <a:r>
              <a:rPr lang="en-US" sz="12500" dirty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en-US" sz="12500" dirty="0" err="1">
                <a:solidFill>
                  <a:schemeClr val="tx2"/>
                </a:solidFill>
                <a:latin typeface="Calibri (MS) Bold"/>
                <a:ea typeface="Calibri (MS) Bold"/>
              </a:rPr>
              <a:t>절차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48529" y="2717150"/>
            <a:ext cx="8079452" cy="82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4583">
                <a:solidFill>
                  <a:srgbClr val="13538A"/>
                </a:solidFill>
                <a:latin typeface="Calibri (MS) Bold"/>
                <a:ea typeface="Calibri (MS) Bold"/>
              </a:rPr>
              <a:t>CSV 데이터 유형/구조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023473"/>
            <a:ext cx="12268200" cy="7559320"/>
          </a:xfrm>
          <a:prstGeom prst="rect">
            <a:avLst/>
          </a:prstGeom>
        </p:spPr>
      </p:pic>
      <p:sp>
        <p:nvSpPr>
          <p:cNvPr id="9" name="TextBox 6"/>
          <p:cNvSpPr txBox="1"/>
          <p:nvPr/>
        </p:nvSpPr>
        <p:spPr>
          <a:xfrm>
            <a:off x="4267200" y="99869"/>
            <a:ext cx="15659290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 err="1" smtClean="0">
                <a:solidFill>
                  <a:schemeClr val="tx2"/>
                </a:solidFill>
                <a:latin typeface="Calibri (MS) Bold"/>
                <a:ea typeface="Calibri (MS) Bold"/>
              </a:rPr>
              <a:t>Winform</a:t>
            </a:r>
            <a:r>
              <a:rPr lang="en-US" sz="12500" dirty="0" smtClean="0">
                <a:solidFill>
                  <a:schemeClr val="tx2"/>
                </a:solidFill>
                <a:latin typeface="Calibri (MS) Bold"/>
                <a:ea typeface="Calibri (MS) Bold"/>
              </a:rPr>
              <a:t> </a:t>
            </a:r>
            <a:r>
              <a:rPr lang="ko-KR" altLang="en-US" sz="12500" dirty="0" smtClean="0">
                <a:solidFill>
                  <a:schemeClr val="tx2"/>
                </a:solidFill>
                <a:latin typeface="Calibri (MS) Bold"/>
                <a:ea typeface="Calibri (MS) Bold"/>
              </a:rPr>
              <a:t>구성</a:t>
            </a:r>
            <a:endParaRPr lang="en-US" altLang="ko-KR" sz="12500" dirty="0" smtClean="0">
              <a:solidFill>
                <a:schemeClr val="tx2"/>
              </a:solidFill>
              <a:latin typeface="Calibri (MS) Bold"/>
              <a:ea typeface="Calibri (MS) Bold"/>
            </a:endParaRPr>
          </a:p>
          <a:p>
            <a:pPr>
              <a:lnSpc>
                <a:spcPts val="15000"/>
              </a:lnSpc>
            </a:pP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0" y="3543300"/>
            <a:ext cx="10439400" cy="1339768"/>
            <a:chOff x="0" y="3543300"/>
            <a:chExt cx="10439400" cy="1339768"/>
          </a:xfrm>
        </p:grpSpPr>
        <p:sp>
          <p:nvSpPr>
            <p:cNvPr id="10" name="직사각형 9"/>
            <p:cNvSpPr/>
            <p:nvPr/>
          </p:nvSpPr>
          <p:spPr>
            <a:xfrm>
              <a:off x="9029700" y="3543300"/>
              <a:ext cx="1409700" cy="4037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>
              <a:off x="5029200" y="3745188"/>
              <a:ext cx="4000500" cy="0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0" y="3559629"/>
              <a:ext cx="536257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품질 관리를 위한 데이터를 관리합니다</a:t>
              </a:r>
              <a:r>
                <a:rPr lang="en-US" altLang="ko-KR" sz="2000" b="1" dirty="0" smtClean="0"/>
                <a:t>.</a:t>
              </a:r>
            </a:p>
            <a:p>
              <a:r>
                <a:rPr lang="ko-KR" altLang="en-US" sz="2000" b="1" dirty="0" smtClean="0"/>
                <a:t>양품과 불량품이 얼마나 나왔으며</a:t>
              </a:r>
              <a:r>
                <a:rPr lang="en-US" altLang="ko-KR" sz="2000" b="1" dirty="0" smtClean="0"/>
                <a:t>,</a:t>
              </a:r>
              <a:r>
                <a:rPr lang="ko-KR" altLang="en-US" sz="2000" b="1" dirty="0" smtClean="0"/>
                <a:t> 어느정도 비율로 불량품이 생산 되는지 확인 할 수 있습니다</a:t>
              </a:r>
              <a:r>
                <a:rPr lang="en-US" altLang="ko-KR" sz="2000" dirty="0" smtClean="0"/>
                <a:t>.</a:t>
              </a:r>
              <a:endParaRPr lang="ko-KR" altLang="en-US" sz="2000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0439400" y="117984"/>
            <a:ext cx="7848600" cy="3829092"/>
            <a:chOff x="10439400" y="117984"/>
            <a:chExt cx="7848600" cy="3829092"/>
          </a:xfrm>
        </p:grpSpPr>
        <p:sp>
          <p:nvSpPr>
            <p:cNvPr id="18" name="직사각형 17"/>
            <p:cNvSpPr/>
            <p:nvPr/>
          </p:nvSpPr>
          <p:spPr>
            <a:xfrm>
              <a:off x="10439400" y="3543300"/>
              <a:ext cx="1447800" cy="4037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flipH="1">
              <a:off x="11163300" y="2011951"/>
              <a:ext cx="2759529" cy="153134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3649325" y="117984"/>
              <a:ext cx="463867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날짜와 </a:t>
              </a:r>
              <a:r>
                <a:rPr lang="en-US" altLang="ko-KR" sz="2000" b="1" dirty="0" err="1" smtClean="0"/>
                <a:t>PageNo</a:t>
              </a:r>
              <a:r>
                <a:rPr lang="ko-KR" altLang="en-US" sz="2000" b="1" dirty="0" smtClean="0"/>
                <a:t>별로 제조데이터를 확인합니다</a:t>
              </a:r>
              <a:r>
                <a:rPr lang="en-US" altLang="ko-KR" sz="2000" b="1" dirty="0" smtClean="0"/>
                <a:t>.</a:t>
              </a:r>
            </a:p>
            <a:p>
              <a:r>
                <a:rPr lang="ko-KR" altLang="en-US" sz="2000" b="1" dirty="0" smtClean="0"/>
                <a:t>불량품과 양품의 데이터 차이를 </a:t>
              </a:r>
              <a:r>
                <a:rPr lang="en-US" altLang="ko-KR" sz="2000" b="1" dirty="0" err="1" smtClean="0"/>
                <a:t>PageNo</a:t>
              </a:r>
              <a:r>
                <a:rPr lang="ko-KR" altLang="en-US" sz="2000" b="1" dirty="0" smtClean="0"/>
                <a:t>별로 비교할 수 있습니다</a:t>
              </a:r>
              <a:r>
                <a:rPr lang="en-US" altLang="ko-KR" sz="2000" b="1" dirty="0" smtClean="0"/>
                <a:t>.</a:t>
              </a:r>
            </a:p>
            <a:p>
              <a:r>
                <a:rPr lang="en-US" altLang="ko-KR" sz="2000" b="1" dirty="0" smtClean="0"/>
                <a:t>AI</a:t>
              </a:r>
              <a:r>
                <a:rPr lang="ko-KR" altLang="en-US" sz="2000" b="1" dirty="0" smtClean="0"/>
                <a:t>가 불량품과 양품을 구별하는데 필요한 학습 자료가 됩니다</a:t>
              </a:r>
              <a:r>
                <a:rPr lang="en-US" altLang="ko-KR" sz="2000" b="1" dirty="0" smtClean="0"/>
                <a:t>.</a:t>
              </a:r>
              <a:endParaRPr lang="ko-KR" altLang="en-US" sz="2000" b="1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1887200" y="3559629"/>
            <a:ext cx="6400800" cy="4284863"/>
            <a:chOff x="11887200" y="3559629"/>
            <a:chExt cx="6400800" cy="4284863"/>
          </a:xfrm>
        </p:grpSpPr>
        <p:sp>
          <p:nvSpPr>
            <p:cNvPr id="26" name="직사각형 25"/>
            <p:cNvSpPr/>
            <p:nvPr/>
          </p:nvSpPr>
          <p:spPr>
            <a:xfrm>
              <a:off x="11887200" y="3559629"/>
              <a:ext cx="1981200" cy="3874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flipH="1" flipV="1">
              <a:off x="12877800" y="3980580"/>
              <a:ext cx="2514600" cy="207732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5392400" y="5905500"/>
              <a:ext cx="28956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생산설비에서 기록한 제품이 생산될 때 제조환경자료들을 불러오는 기능입니다</a:t>
              </a:r>
              <a:r>
                <a:rPr lang="en-US" altLang="ko-KR" sz="2000" b="1" dirty="0" smtClean="0"/>
                <a:t>.</a:t>
              </a:r>
            </a:p>
            <a:p>
              <a:r>
                <a:rPr lang="en-US" altLang="ko-KR" sz="2000" b="1" dirty="0" smtClean="0"/>
                <a:t>CSV</a:t>
              </a:r>
              <a:r>
                <a:rPr lang="ko-KR" altLang="en-US" sz="2000" b="1" dirty="0" smtClean="0"/>
                <a:t>파일을 </a:t>
              </a:r>
              <a:r>
                <a:rPr lang="en-US" altLang="ko-KR" sz="2000" b="1" dirty="0" smtClean="0"/>
                <a:t>DB</a:t>
              </a:r>
              <a:r>
                <a:rPr lang="ko-KR" altLang="en-US" sz="2000" b="1" dirty="0" smtClean="0"/>
                <a:t>에 저장합니다</a:t>
              </a:r>
              <a:r>
                <a:rPr lang="en-US" altLang="ko-KR" sz="2000" b="1" dirty="0" smtClean="0"/>
                <a:t>.</a:t>
              </a:r>
              <a:endParaRPr lang="ko-KR" altLang="en-US" sz="2000" b="1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067217" y="2547589"/>
            <a:ext cx="15924966" cy="4670958"/>
            <a:chOff x="1067217" y="2547589"/>
            <a:chExt cx="15924966" cy="4670958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17" y="2547589"/>
              <a:ext cx="8300883" cy="4670958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9353968" y="2563770"/>
              <a:ext cx="7638215" cy="4654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err="1" smtClean="0">
                  <a:solidFill>
                    <a:schemeClr val="tx1"/>
                  </a:solidFill>
                </a:rPr>
                <a:t>PageNo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는  용접 공정 번호를 뜻합니다</a:t>
              </a:r>
              <a:r>
                <a:rPr lang="en-US" altLang="ko-KR" sz="2800" dirty="0" smtClean="0">
                  <a:solidFill>
                    <a:schemeClr val="tx1"/>
                  </a:solidFill>
                </a:rPr>
                <a:t>. </a:t>
              </a:r>
              <a:endParaRPr lang="en-US" altLang="ko-KR" sz="2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저희 자료의 배터리 셀에는 총 </a:t>
              </a:r>
              <a:r>
                <a:rPr lang="en-US" altLang="ko-KR" sz="2800" dirty="0" smtClean="0">
                  <a:solidFill>
                    <a:schemeClr val="tx1"/>
                  </a:solidFill>
                </a:rPr>
                <a:t>39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개의 용접 포인트가 있고</a:t>
              </a:r>
              <a:r>
                <a:rPr lang="en-US" altLang="ko-KR" sz="28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en-US" altLang="ko-KR" sz="2800" dirty="0" err="1" smtClean="0">
                  <a:solidFill>
                    <a:schemeClr val="tx1"/>
                  </a:solidFill>
                </a:rPr>
                <a:t>PageNo</a:t>
              </a:r>
              <a:r>
                <a:rPr lang="ko-KR" altLang="en-US" sz="2800" dirty="0">
                  <a:solidFill>
                    <a:schemeClr val="tx1"/>
                  </a:solidFill>
                </a:rPr>
                <a:t>는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 총 </a:t>
              </a:r>
              <a:r>
                <a:rPr lang="en-US" altLang="ko-KR" sz="2800" dirty="0" smtClean="0">
                  <a:solidFill>
                    <a:schemeClr val="tx1"/>
                  </a:solidFill>
                </a:rPr>
                <a:t>39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번까지 있습니다</a:t>
              </a:r>
              <a:r>
                <a:rPr lang="en-US" altLang="ko-KR" sz="2800" dirty="0" smtClean="0">
                  <a:solidFill>
                    <a:schemeClr val="tx1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669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617578" y="126663"/>
            <a:ext cx="92584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dirty="0" err="1" smtClean="0">
                <a:solidFill>
                  <a:schemeClr val="tx2"/>
                </a:solidFill>
                <a:latin typeface="Calibri (MS) Bold"/>
                <a:ea typeface="Calibri (MS) Bold"/>
              </a:rPr>
              <a:t>Winform</a:t>
            </a:r>
            <a:r>
              <a:rPr lang="ko-KR" altLang="en-US" sz="12500" dirty="0" smtClean="0">
                <a:solidFill>
                  <a:schemeClr val="tx2"/>
                </a:solidFill>
                <a:latin typeface="Calibri (MS) Bold"/>
                <a:ea typeface="Calibri (MS) Bold"/>
              </a:rPr>
              <a:t>구성</a:t>
            </a:r>
            <a:endParaRPr lang="en-US" sz="12500" dirty="0">
              <a:solidFill>
                <a:schemeClr val="tx2"/>
              </a:solidFill>
              <a:latin typeface="Calibri (MS) Bold"/>
              <a:ea typeface="Calibri (MS)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023473"/>
            <a:ext cx="12268200" cy="755932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067800" y="3543300"/>
            <a:ext cx="1295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739385" y="426745"/>
            <a:ext cx="16519915" cy="9194148"/>
            <a:chOff x="739385" y="426745"/>
            <a:chExt cx="16519915" cy="919414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346" y="1899779"/>
              <a:ext cx="16024954" cy="7721114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5334000" y="3009900"/>
              <a:ext cx="914400" cy="381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12649200" y="3390900"/>
              <a:ext cx="4419600" cy="5638800"/>
              <a:chOff x="12649200" y="3390900"/>
              <a:chExt cx="4419600" cy="5638800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12649200" y="3390900"/>
                <a:ext cx="4419600" cy="56388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3665318" y="5488356"/>
                <a:ext cx="2618024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5400" b="1" cap="none" spc="0" dirty="0" smtClean="0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PIE </a:t>
                </a:r>
                <a:r>
                  <a:rPr lang="ko-KR" altLang="en-US" sz="5400" b="1" cap="none" spc="0" dirty="0" smtClean="0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차트</a:t>
                </a:r>
                <a:endParaRPr lang="en-US" altLang="ko-KR" sz="5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4327915" y="3009900"/>
              <a:ext cx="914400" cy="381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447800" y="3009900"/>
              <a:ext cx="2788430" cy="381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447800" y="6057900"/>
              <a:ext cx="1981200" cy="3656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화살표 연결선 36"/>
            <p:cNvCxnSpPr/>
            <p:nvPr/>
          </p:nvCxnSpPr>
          <p:spPr>
            <a:xfrm>
              <a:off x="2712578" y="1647230"/>
              <a:ext cx="868822" cy="136267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39385" y="426745"/>
              <a:ext cx="33980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날짜 선택 후 전체 보기를 누르면 해당 날짜의 데이터를 데이터 그리드 뷰로 불러옵니다</a:t>
              </a:r>
              <a:endParaRPr lang="ko-KR" altLang="en-US" sz="2000" b="1" dirty="0"/>
            </a:p>
          </p:txBody>
        </p:sp>
        <p:cxnSp>
          <p:nvCxnSpPr>
            <p:cNvPr id="40" name="직선 화살표 연결선 39"/>
            <p:cNvCxnSpPr/>
            <p:nvPr/>
          </p:nvCxnSpPr>
          <p:spPr>
            <a:xfrm flipH="1">
              <a:off x="6278494" y="2410120"/>
              <a:ext cx="1809984" cy="5997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8297425" y="1943100"/>
              <a:ext cx="34600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데이터그리드뷰에 표시된 데이터를 파이 차트로 시각화 합니다</a:t>
              </a:r>
              <a:r>
                <a:rPr lang="en-US" altLang="ko-KR" sz="2000" b="1" dirty="0" smtClean="0"/>
                <a:t>.</a:t>
              </a:r>
              <a:endParaRPr lang="ko-KR" altLang="en-US" sz="2000" b="1" dirty="0"/>
            </a:p>
          </p:txBody>
        </p:sp>
        <p:cxnSp>
          <p:nvCxnSpPr>
            <p:cNvPr id="44" name="직선 화살표 연결선 43"/>
            <p:cNvCxnSpPr>
              <a:stCxn id="43" idx="3"/>
            </p:cNvCxnSpPr>
            <p:nvPr/>
          </p:nvCxnSpPr>
          <p:spPr>
            <a:xfrm>
              <a:off x="11757434" y="2450932"/>
              <a:ext cx="1314430" cy="65742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 flipH="1" flipV="1">
              <a:off x="3429000" y="6210300"/>
              <a:ext cx="1661254" cy="76200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240618" y="6972300"/>
              <a:ext cx="3369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양품과 불량품을 구별하여 데이터를 볼 수 있습니다</a:t>
              </a:r>
              <a:r>
                <a:rPr lang="en-US" altLang="ko-KR" sz="2000" b="1" dirty="0" smtClean="0"/>
                <a:t>.</a:t>
              </a:r>
              <a:endParaRPr lang="ko-KR" altLang="en-US" sz="2000" b="1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6964" t="18905" r="4896" b="7644"/>
          <a:stretch/>
        </p:blipFill>
        <p:spPr>
          <a:xfrm>
            <a:off x="6497686" y="3067453"/>
            <a:ext cx="1371600" cy="304801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431422" y="3029353"/>
            <a:ext cx="1473764" cy="34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7" idx="2"/>
          </p:cNvCxnSpPr>
          <p:nvPr/>
        </p:nvCxnSpPr>
        <p:spPr>
          <a:xfrm flipH="1">
            <a:off x="7162800" y="3369753"/>
            <a:ext cx="5504" cy="45363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619147" y="3835645"/>
            <a:ext cx="3905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전체 데이터의 양품과 불량품을 그래프로 시각화 합니다</a:t>
            </a:r>
            <a:r>
              <a:rPr lang="en-US" altLang="ko-KR" sz="2000" b="1" dirty="0" smtClean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9269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839</Words>
  <Application>Microsoft Office PowerPoint</Application>
  <PresentationFormat>사용자 지정</PresentationFormat>
  <Paragraphs>137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Calibri</vt:lpstr>
      <vt:lpstr>Wingdings</vt:lpstr>
      <vt:lpstr>Calibri (MS) Light</vt:lpstr>
      <vt:lpstr>Coco Gothic SmallCaps</vt:lpstr>
      <vt:lpstr>Calibri (MS)</vt:lpstr>
      <vt:lpstr>맑은 고딕</vt:lpstr>
      <vt:lpstr>Arial</vt:lpstr>
      <vt:lpstr>Calibri (MS)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베이지색 파란색 깔끔한 면접 발표 프레젠테이션</dc:title>
  <cp:lastModifiedBy>KB</cp:lastModifiedBy>
  <cp:revision>63</cp:revision>
  <dcterms:created xsi:type="dcterms:W3CDTF">2006-08-16T00:00:00Z</dcterms:created>
  <dcterms:modified xsi:type="dcterms:W3CDTF">2024-04-12T00:16:25Z</dcterms:modified>
  <dc:identifier>DAGBy1pFs3Y</dc:identifier>
</cp:coreProperties>
</file>